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60" r:id="rId6"/>
    <p:sldId id="263" r:id="rId7"/>
    <p:sldId id="265" r:id="rId8"/>
    <p:sldId id="266" r:id="rId9"/>
    <p:sldId id="267" r:id="rId10"/>
    <p:sldId id="270" r:id="rId11"/>
    <p:sldId id="269" r:id="rId12"/>
    <p:sldId id="271" r:id="rId13"/>
    <p:sldId id="272" r:id="rId14"/>
    <p:sldId id="258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62D03-996F-4493-8FE0-32B96D11AC0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FCAB507-1C8B-41AB-B86F-646F1E688ED9}">
      <dgm:prSet custT="1"/>
      <dgm:spPr/>
      <dgm:t>
        <a:bodyPr/>
        <a:lstStyle/>
        <a:p>
          <a:r>
            <a:rPr lang="es-ES" sz="1500" b="1" dirty="0" smtClean="0"/>
            <a:t>Designación de instructor sumariante</a:t>
          </a:r>
        </a:p>
      </dgm:t>
    </dgm:pt>
    <dgm:pt modelId="{5665BB5F-5776-4027-A8BD-D5F386D5FC46}" type="parTrans" cxnId="{9E197524-89FA-492A-BF8D-E5EDB4BEE28E}">
      <dgm:prSet/>
      <dgm:spPr/>
      <dgm:t>
        <a:bodyPr/>
        <a:lstStyle/>
        <a:p>
          <a:endParaRPr lang="es-AR"/>
        </a:p>
      </dgm:t>
    </dgm:pt>
    <dgm:pt modelId="{4DB9B99D-DA61-440A-B874-C5B52213C9A5}" type="sibTrans" cxnId="{9E197524-89FA-492A-BF8D-E5EDB4BEE28E}">
      <dgm:prSet/>
      <dgm:spPr/>
      <dgm:t>
        <a:bodyPr/>
        <a:lstStyle/>
        <a:p>
          <a:endParaRPr lang="es-AR"/>
        </a:p>
      </dgm:t>
    </dgm:pt>
    <dgm:pt modelId="{BEF124F8-2EA9-46F4-9745-65181BB367BC}">
      <dgm:prSet custT="1"/>
      <dgm:spPr/>
      <dgm:t>
        <a:bodyPr/>
        <a:lstStyle/>
        <a:p>
          <a:r>
            <a:rPr lang="es-ES" sz="1500" b="1" dirty="0" smtClean="0"/>
            <a:t>Aceptación del cargo</a:t>
          </a:r>
        </a:p>
      </dgm:t>
    </dgm:pt>
    <dgm:pt modelId="{28DE2A0A-302F-409D-80D7-D31928F5ACFB}" type="parTrans" cxnId="{CFFE8940-1FB7-4393-AE0E-816BBE991C4B}">
      <dgm:prSet/>
      <dgm:spPr/>
      <dgm:t>
        <a:bodyPr/>
        <a:lstStyle/>
        <a:p>
          <a:endParaRPr lang="es-AR"/>
        </a:p>
      </dgm:t>
    </dgm:pt>
    <dgm:pt modelId="{F788F837-44CC-4C76-9F46-6E600AD6807D}" type="sibTrans" cxnId="{CFFE8940-1FB7-4393-AE0E-816BBE991C4B}">
      <dgm:prSet/>
      <dgm:spPr/>
      <dgm:t>
        <a:bodyPr/>
        <a:lstStyle/>
        <a:p>
          <a:endParaRPr lang="es-AR"/>
        </a:p>
      </dgm:t>
    </dgm:pt>
    <dgm:pt modelId="{7BB5B44F-E1A3-4545-A5A5-B32B15B64868}">
      <dgm:prSet custT="1"/>
      <dgm:spPr/>
      <dgm:t>
        <a:bodyPr/>
        <a:lstStyle/>
        <a:p>
          <a:r>
            <a:rPr lang="es-ES" sz="1500" b="1" dirty="0" smtClean="0"/>
            <a:t>Notificación de la apertura del sumario</a:t>
          </a:r>
        </a:p>
      </dgm:t>
    </dgm:pt>
    <dgm:pt modelId="{79B8EFE5-50EE-4169-9D72-040FF88A58A3}" type="parTrans" cxnId="{2A2C401E-85AA-44C7-BB71-08D12CC21F86}">
      <dgm:prSet/>
      <dgm:spPr/>
      <dgm:t>
        <a:bodyPr/>
        <a:lstStyle/>
        <a:p>
          <a:endParaRPr lang="es-AR"/>
        </a:p>
      </dgm:t>
    </dgm:pt>
    <dgm:pt modelId="{37489780-9E88-4FFA-93E4-E09AB0CEBDD5}" type="sibTrans" cxnId="{2A2C401E-85AA-44C7-BB71-08D12CC21F86}">
      <dgm:prSet/>
      <dgm:spPr/>
      <dgm:t>
        <a:bodyPr/>
        <a:lstStyle/>
        <a:p>
          <a:endParaRPr lang="es-AR"/>
        </a:p>
      </dgm:t>
    </dgm:pt>
    <dgm:pt modelId="{3B903706-3C98-4D81-B2B1-BC57EAA3B24A}">
      <dgm:prSet custT="1"/>
      <dgm:spPr/>
      <dgm:t>
        <a:bodyPr/>
        <a:lstStyle/>
        <a:p>
          <a:r>
            <a:rPr lang="es-ES" sz="1500" b="1" dirty="0" smtClean="0"/>
            <a:t>Vista de las actuaciones</a:t>
          </a:r>
        </a:p>
      </dgm:t>
    </dgm:pt>
    <dgm:pt modelId="{3827FFD8-8723-4C37-A6B2-1F189AAEAEAB}" type="parTrans" cxnId="{B04E5726-5314-450D-9C18-AC195B3EECF8}">
      <dgm:prSet/>
      <dgm:spPr/>
      <dgm:t>
        <a:bodyPr/>
        <a:lstStyle/>
        <a:p>
          <a:endParaRPr lang="es-AR"/>
        </a:p>
      </dgm:t>
    </dgm:pt>
    <dgm:pt modelId="{04D2C2CE-3089-4871-9326-5C80EAA9B7D0}" type="sibTrans" cxnId="{B04E5726-5314-450D-9C18-AC195B3EECF8}">
      <dgm:prSet/>
      <dgm:spPr/>
      <dgm:t>
        <a:bodyPr/>
        <a:lstStyle/>
        <a:p>
          <a:endParaRPr lang="es-AR"/>
        </a:p>
      </dgm:t>
    </dgm:pt>
    <dgm:pt modelId="{4AEFB424-20E8-4172-9B9E-BE2B246DD526}">
      <dgm:prSet custT="1"/>
      <dgm:spPr/>
      <dgm:t>
        <a:bodyPr/>
        <a:lstStyle/>
        <a:p>
          <a:r>
            <a:rPr lang="es-ES" sz="1500" b="1" dirty="0" smtClean="0"/>
            <a:t>Cierre del período probatorio</a:t>
          </a:r>
        </a:p>
      </dgm:t>
    </dgm:pt>
    <dgm:pt modelId="{9519C56B-B79B-4CC7-A746-F731D3D39860}" type="parTrans" cxnId="{68131E4D-4A49-4F50-9C29-F89389053AC7}">
      <dgm:prSet/>
      <dgm:spPr/>
      <dgm:t>
        <a:bodyPr/>
        <a:lstStyle/>
        <a:p>
          <a:endParaRPr lang="es-AR"/>
        </a:p>
      </dgm:t>
    </dgm:pt>
    <dgm:pt modelId="{6336505B-934E-4852-B558-6F2BE953FFFA}" type="sibTrans" cxnId="{68131E4D-4A49-4F50-9C29-F89389053AC7}">
      <dgm:prSet/>
      <dgm:spPr/>
      <dgm:t>
        <a:bodyPr/>
        <a:lstStyle/>
        <a:p>
          <a:endParaRPr lang="es-AR"/>
        </a:p>
      </dgm:t>
    </dgm:pt>
    <dgm:pt modelId="{2A986116-EAA6-4855-81F9-709D316B5C66}">
      <dgm:prSet custT="1"/>
      <dgm:spPr/>
      <dgm:t>
        <a:bodyPr/>
        <a:lstStyle/>
        <a:p>
          <a:r>
            <a:rPr lang="es-ES" sz="1500" b="1" dirty="0" smtClean="0"/>
            <a:t>Alegatos</a:t>
          </a:r>
        </a:p>
      </dgm:t>
    </dgm:pt>
    <dgm:pt modelId="{DF6FD1B6-579E-412E-ABC7-E6054F8807B3}" type="parTrans" cxnId="{8E098FE8-2791-4AD4-8002-666CE03B5145}">
      <dgm:prSet/>
      <dgm:spPr/>
      <dgm:t>
        <a:bodyPr/>
        <a:lstStyle/>
        <a:p>
          <a:endParaRPr lang="es-AR"/>
        </a:p>
      </dgm:t>
    </dgm:pt>
    <dgm:pt modelId="{66EAD554-2A18-4B69-98FA-D29C5EAD2CAD}" type="sibTrans" cxnId="{8E098FE8-2791-4AD4-8002-666CE03B5145}">
      <dgm:prSet/>
      <dgm:spPr/>
      <dgm:t>
        <a:bodyPr/>
        <a:lstStyle/>
        <a:p>
          <a:endParaRPr lang="es-AR"/>
        </a:p>
      </dgm:t>
    </dgm:pt>
    <dgm:pt modelId="{5D9BDC5C-E556-478D-B629-60CD63E7B523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1500" b="1" dirty="0" smtClean="0"/>
            <a:t>Resolución final del presidente de la UIF, aplicando o no sanción</a:t>
          </a:r>
        </a:p>
      </dgm:t>
    </dgm:pt>
    <dgm:pt modelId="{E2D2B6B3-CC60-41CD-B8B0-FAAFE0684ED9}" type="parTrans" cxnId="{09DFD1E6-DBC1-433A-833B-833F1BB84C02}">
      <dgm:prSet/>
      <dgm:spPr/>
      <dgm:t>
        <a:bodyPr/>
        <a:lstStyle/>
        <a:p>
          <a:endParaRPr lang="es-AR"/>
        </a:p>
      </dgm:t>
    </dgm:pt>
    <dgm:pt modelId="{20FC29C2-EC2E-4639-8B89-C4A335A8DCEE}" type="sibTrans" cxnId="{09DFD1E6-DBC1-433A-833B-833F1BB84C02}">
      <dgm:prSet/>
      <dgm:spPr/>
      <dgm:t>
        <a:bodyPr/>
        <a:lstStyle/>
        <a:p>
          <a:endParaRPr lang="es-AR"/>
        </a:p>
      </dgm:t>
    </dgm:pt>
    <dgm:pt modelId="{49933673-4B0B-482A-9AB4-69C9462CA83E}">
      <dgm:prSet custT="1"/>
      <dgm:spPr/>
      <dgm:t>
        <a:bodyPr/>
        <a:lstStyle/>
        <a:p>
          <a:r>
            <a:rPr lang="es-ES" sz="1500" b="1" dirty="0" smtClean="0"/>
            <a:t>Elaboración de informe final por parte del instructor</a:t>
          </a:r>
        </a:p>
      </dgm:t>
    </dgm:pt>
    <dgm:pt modelId="{906B3C15-DB7E-46C3-9872-1A06903FF10E}" type="parTrans" cxnId="{4347BD37-0D19-423F-B464-B599B4E63B9F}">
      <dgm:prSet/>
      <dgm:spPr/>
      <dgm:t>
        <a:bodyPr/>
        <a:lstStyle/>
        <a:p>
          <a:endParaRPr lang="es-AR"/>
        </a:p>
      </dgm:t>
    </dgm:pt>
    <dgm:pt modelId="{C537DC8D-9883-47A5-ADBB-2CBDB6283E58}" type="sibTrans" cxnId="{4347BD37-0D19-423F-B464-B599B4E63B9F}">
      <dgm:prSet/>
      <dgm:spPr/>
      <dgm:t>
        <a:bodyPr/>
        <a:lstStyle/>
        <a:p>
          <a:endParaRPr lang="es-AR"/>
        </a:p>
      </dgm:t>
    </dgm:pt>
    <dgm:pt modelId="{94AE8223-0E96-476E-BC3B-4B2DA9170B47}">
      <dgm:prSet custT="1"/>
      <dgm:spPr/>
      <dgm:t>
        <a:bodyPr/>
        <a:lstStyle/>
        <a:p>
          <a:r>
            <a:rPr lang="es-ES" sz="1500" b="1" dirty="0" smtClean="0"/>
            <a:t>Citación del sumariado</a:t>
          </a:r>
        </a:p>
      </dgm:t>
    </dgm:pt>
    <dgm:pt modelId="{7C469FDF-D0F4-47B8-8CA7-19527973E0CA}" type="parTrans" cxnId="{1C340C6B-A380-4E75-8C16-FC8DEA6FFC7C}">
      <dgm:prSet/>
      <dgm:spPr/>
      <dgm:t>
        <a:bodyPr/>
        <a:lstStyle/>
        <a:p>
          <a:endParaRPr lang="es-AR"/>
        </a:p>
      </dgm:t>
    </dgm:pt>
    <dgm:pt modelId="{6CA15E15-01BF-49E2-8B5F-221F85348BCB}" type="sibTrans" cxnId="{1C340C6B-A380-4E75-8C16-FC8DEA6FFC7C}">
      <dgm:prSet/>
      <dgm:spPr/>
      <dgm:t>
        <a:bodyPr/>
        <a:lstStyle/>
        <a:p>
          <a:endParaRPr lang="es-AR"/>
        </a:p>
      </dgm:t>
    </dgm:pt>
    <dgm:pt modelId="{7C9474B7-D3C6-429A-A828-AF73C5B04CB5}">
      <dgm:prSet custT="1"/>
      <dgm:spPr/>
      <dgm:t>
        <a:bodyPr/>
        <a:lstStyle/>
        <a:p>
          <a:r>
            <a:rPr lang="es-ES" sz="1500" b="1" dirty="0" smtClean="0"/>
            <a:t>Presentación del descargo</a:t>
          </a:r>
        </a:p>
      </dgm:t>
    </dgm:pt>
    <dgm:pt modelId="{422EE33D-4C94-4FF7-8E77-8A62073F425A}" type="parTrans" cxnId="{0C8E74E2-23FA-4CF1-B554-2A9F594A53F8}">
      <dgm:prSet/>
      <dgm:spPr/>
      <dgm:t>
        <a:bodyPr/>
        <a:lstStyle/>
        <a:p>
          <a:endParaRPr lang="es-AR"/>
        </a:p>
      </dgm:t>
    </dgm:pt>
    <dgm:pt modelId="{A1A4F0C9-2F15-46CA-AF04-840ED57100A9}" type="sibTrans" cxnId="{0C8E74E2-23FA-4CF1-B554-2A9F594A53F8}">
      <dgm:prSet/>
      <dgm:spPr/>
      <dgm:t>
        <a:bodyPr/>
        <a:lstStyle/>
        <a:p>
          <a:endParaRPr lang="es-AR"/>
        </a:p>
      </dgm:t>
    </dgm:pt>
    <dgm:pt modelId="{A313B659-F215-4993-83D4-4A29E2F2440B}">
      <dgm:prSet custT="1"/>
      <dgm:spPr/>
      <dgm:t>
        <a:bodyPr/>
        <a:lstStyle/>
        <a:p>
          <a:r>
            <a:rPr lang="es-ES" sz="1500" b="1" smtClean="0"/>
            <a:t>Apertura de prueba</a:t>
          </a:r>
          <a:endParaRPr lang="es-ES" sz="1500" b="1" dirty="0" smtClean="0"/>
        </a:p>
      </dgm:t>
    </dgm:pt>
    <dgm:pt modelId="{D7307787-D228-4314-8088-964C6C86E9C0}" type="parTrans" cxnId="{1C9CEFBF-0EF1-4C09-903C-057E931D0455}">
      <dgm:prSet/>
      <dgm:spPr/>
      <dgm:t>
        <a:bodyPr/>
        <a:lstStyle/>
        <a:p>
          <a:endParaRPr lang="es-AR"/>
        </a:p>
      </dgm:t>
    </dgm:pt>
    <dgm:pt modelId="{CF787294-6BB4-4AAF-B635-7A4B12430D81}" type="sibTrans" cxnId="{1C9CEFBF-0EF1-4C09-903C-057E931D0455}">
      <dgm:prSet/>
      <dgm:spPr/>
      <dgm:t>
        <a:bodyPr/>
        <a:lstStyle/>
        <a:p>
          <a:endParaRPr lang="es-AR"/>
        </a:p>
      </dgm:t>
    </dgm:pt>
    <dgm:pt modelId="{02E3CAF0-BE01-451E-A076-EC5E832E4CE5}" type="pres">
      <dgm:prSet presAssocID="{29D62D03-996F-4493-8FE0-32B96D11AC0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AR"/>
        </a:p>
      </dgm:t>
    </dgm:pt>
    <dgm:pt modelId="{7AF317C4-F8B6-4DC2-A8DF-9D0778101471}" type="pres">
      <dgm:prSet presAssocID="{CFCAB507-1C8B-41AB-B86F-646F1E688ED9}" presName="compNode" presStyleCnt="0"/>
      <dgm:spPr/>
    </dgm:pt>
    <dgm:pt modelId="{1FC28106-C46F-41BE-83E1-A9B85828A6D4}" type="pres">
      <dgm:prSet presAssocID="{CFCAB507-1C8B-41AB-B86F-646F1E688ED9}" presName="dummyConnPt" presStyleCnt="0"/>
      <dgm:spPr/>
    </dgm:pt>
    <dgm:pt modelId="{EA1AFA55-FEED-4BE7-B8FB-2A4FED02A5FB}" type="pres">
      <dgm:prSet presAssocID="{CFCAB507-1C8B-41AB-B86F-646F1E688ED9}" presName="node" presStyleLbl="node1" presStyleIdx="0" presStyleCnt="11" custScaleX="155204" custScaleY="116682" custLinFactX="-94725" custLinFactNeighborX="-100000" custLinFactNeighborY="3667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8B4A442-42E5-421F-8759-EFE23C5291C5}" type="pres">
      <dgm:prSet presAssocID="{4DB9B99D-DA61-440A-B874-C5B52213C9A5}" presName="sibTrans" presStyleLbl="bgSibTrans2D1" presStyleIdx="0" presStyleCnt="10" custScaleY="129580" custLinFactNeighborX="15075"/>
      <dgm:spPr/>
      <dgm:t>
        <a:bodyPr/>
        <a:lstStyle/>
        <a:p>
          <a:endParaRPr lang="es-AR"/>
        </a:p>
      </dgm:t>
    </dgm:pt>
    <dgm:pt modelId="{6271411D-D3C8-4629-B0B2-0E86AFD7573A}" type="pres">
      <dgm:prSet presAssocID="{BEF124F8-2EA9-46F4-9745-65181BB367BC}" presName="compNode" presStyleCnt="0"/>
      <dgm:spPr/>
    </dgm:pt>
    <dgm:pt modelId="{5174406D-5C5F-4D03-AAC2-31778AC7DBAB}" type="pres">
      <dgm:prSet presAssocID="{BEF124F8-2EA9-46F4-9745-65181BB367BC}" presName="dummyConnPt" presStyleCnt="0"/>
      <dgm:spPr/>
    </dgm:pt>
    <dgm:pt modelId="{DC2F9BF5-8DAC-479C-8F21-3C05E1B4F003}" type="pres">
      <dgm:prSet presAssocID="{BEF124F8-2EA9-46F4-9745-65181BB367BC}" presName="node" presStyleLbl="node1" presStyleIdx="1" presStyleCnt="11" custScaleX="155204" custScaleY="116682" custLinFactX="-96238" custLinFactNeighborX="-100000" custLinFactNeighborY="7118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B2BD78F-1DF6-43CC-9869-BA48E9732CDB}" type="pres">
      <dgm:prSet presAssocID="{F788F837-44CC-4C76-9F46-6E600AD6807D}" presName="sibTrans" presStyleLbl="bgSibTrans2D1" presStyleIdx="1" presStyleCnt="10" custAng="21407253" custFlipVert="1" custScaleX="61525" custScaleY="139818" custLinFactY="100000" custLinFactNeighborX="15522" custLinFactNeighborY="127787"/>
      <dgm:spPr/>
      <dgm:t>
        <a:bodyPr/>
        <a:lstStyle/>
        <a:p>
          <a:endParaRPr lang="es-AR"/>
        </a:p>
      </dgm:t>
    </dgm:pt>
    <dgm:pt modelId="{CA38A0DE-42AC-488B-ACB6-C135787B9EEC}" type="pres">
      <dgm:prSet presAssocID="{7BB5B44F-E1A3-4545-A5A5-B32B15B64868}" presName="compNode" presStyleCnt="0"/>
      <dgm:spPr/>
    </dgm:pt>
    <dgm:pt modelId="{CEF46C3E-8DC9-4112-BE64-DF79D9764269}" type="pres">
      <dgm:prSet presAssocID="{7BB5B44F-E1A3-4545-A5A5-B32B15B64868}" presName="dummyConnPt" presStyleCnt="0"/>
      <dgm:spPr/>
    </dgm:pt>
    <dgm:pt modelId="{5677EE5E-1DB5-4A7E-8A2E-F97A0A13A516}" type="pres">
      <dgm:prSet presAssocID="{7BB5B44F-E1A3-4545-A5A5-B32B15B64868}" presName="node" presStyleLbl="node1" presStyleIdx="2" presStyleCnt="11" custScaleX="155204" custScaleY="116682" custLinFactX="-100000" custLinFactY="44013" custLinFactNeighborX="-103370" custLinFactNeighborY="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7E60C65-6709-4E89-A928-E154AC0FA536}" type="pres">
      <dgm:prSet presAssocID="{37489780-9E88-4FFA-93E4-E09AB0CEBDD5}" presName="sibTrans" presStyleLbl="bgSibTrans2D1" presStyleIdx="2" presStyleCnt="10" custLinFactNeighborX="19332" custLinFactNeighborY="33618"/>
      <dgm:spPr/>
      <dgm:t>
        <a:bodyPr/>
        <a:lstStyle/>
        <a:p>
          <a:endParaRPr lang="es-AR"/>
        </a:p>
      </dgm:t>
    </dgm:pt>
    <dgm:pt modelId="{8DCEAC64-F806-4772-8D96-86450F9103B4}" type="pres">
      <dgm:prSet presAssocID="{3B903706-3C98-4D81-B2B1-BC57EAA3B24A}" presName="compNode" presStyleCnt="0"/>
      <dgm:spPr/>
    </dgm:pt>
    <dgm:pt modelId="{507ED839-E5FF-4DFC-9EBD-5EF4A689D9E7}" type="pres">
      <dgm:prSet presAssocID="{3B903706-3C98-4D81-B2B1-BC57EAA3B24A}" presName="dummyConnPt" presStyleCnt="0"/>
      <dgm:spPr/>
    </dgm:pt>
    <dgm:pt modelId="{031F4879-5910-4864-A3E8-EF26889F3BC6}" type="pres">
      <dgm:prSet presAssocID="{3B903706-3C98-4D81-B2B1-BC57EAA3B24A}" presName="node" presStyleLbl="node1" presStyleIdx="3" presStyleCnt="11" custScaleX="155204" custScaleY="116682" custLinFactY="-186579" custLinFactNeighborX="15937" custLinFactNeighborY="-2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1C0FA74-482F-4949-BF10-DFF0DA9019E8}" type="pres">
      <dgm:prSet presAssocID="{04D2C2CE-3089-4871-9326-5C80EAA9B7D0}" presName="sibTrans" presStyleLbl="bgSibTrans2D1" presStyleIdx="3" presStyleCnt="10" custAng="21557707" custLinFactNeighborX="27598" custLinFactNeighborY="68060"/>
      <dgm:spPr/>
      <dgm:t>
        <a:bodyPr/>
        <a:lstStyle/>
        <a:p>
          <a:endParaRPr lang="es-AR"/>
        </a:p>
      </dgm:t>
    </dgm:pt>
    <dgm:pt modelId="{A2B16542-507D-4FBB-9665-8467872B3098}" type="pres">
      <dgm:prSet presAssocID="{7C9474B7-D3C6-429A-A828-AF73C5B04CB5}" presName="compNode" presStyleCnt="0"/>
      <dgm:spPr/>
    </dgm:pt>
    <dgm:pt modelId="{123F7AAA-E5F1-4E19-B4DA-BD9B9F63A307}" type="pres">
      <dgm:prSet presAssocID="{7C9474B7-D3C6-429A-A828-AF73C5B04CB5}" presName="dummyConnPt" presStyleCnt="0"/>
      <dgm:spPr/>
    </dgm:pt>
    <dgm:pt modelId="{CD138994-EC9A-4962-B377-1B3CDE347C34}" type="pres">
      <dgm:prSet presAssocID="{7C9474B7-D3C6-429A-A828-AF73C5B04CB5}" presName="node" presStyleLbl="node1" presStyleIdx="4" presStyleCnt="11" custScaleX="155204" custScaleY="116682" custLinFactX="-71973" custLinFactY="-100000" custLinFactNeighborX="-100000" custLinFactNeighborY="-1183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2C9DB4C-66A8-43A2-98BE-C17EE9E24DFF}" type="pres">
      <dgm:prSet presAssocID="{A1A4F0C9-2F15-46CA-AF04-840ED57100A9}" presName="sibTrans" presStyleLbl="bgSibTrans2D1" presStyleIdx="4" presStyleCnt="10" custAng="21352408" custLinFactNeighborX="24810" custLinFactNeighborY="-59685"/>
      <dgm:spPr/>
      <dgm:t>
        <a:bodyPr/>
        <a:lstStyle/>
        <a:p>
          <a:endParaRPr lang="es-ES"/>
        </a:p>
      </dgm:t>
    </dgm:pt>
    <dgm:pt modelId="{5B81DD54-BAA0-48D6-A209-4D5015E98A54}" type="pres">
      <dgm:prSet presAssocID="{A313B659-F215-4993-83D4-4A29E2F2440B}" presName="compNode" presStyleCnt="0"/>
      <dgm:spPr/>
    </dgm:pt>
    <dgm:pt modelId="{BBA4FAFD-3645-4FA9-A602-0EC74F5387FE}" type="pres">
      <dgm:prSet presAssocID="{A313B659-F215-4993-83D4-4A29E2F2440B}" presName="dummyConnPt" presStyleCnt="0"/>
      <dgm:spPr/>
    </dgm:pt>
    <dgm:pt modelId="{258C5693-C28E-4A22-B543-BBA6497236B2}" type="pres">
      <dgm:prSet presAssocID="{A313B659-F215-4993-83D4-4A29E2F2440B}" presName="node" presStyleLbl="node1" presStyleIdx="5" presStyleCnt="11" custScaleX="155204" custScaleY="116682" custLinFactX="-81407" custLinFactY="100000" custLinFactNeighborX="-100000" custLinFactNeighborY="15204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74BDDA3-7B12-4F71-9C95-8B40235210A2}" type="pres">
      <dgm:prSet presAssocID="{CF787294-6BB4-4AAF-B635-7A4B12430D81}" presName="sibTrans" presStyleLbl="bgSibTrans2D1" presStyleIdx="5" presStyleCnt="10" custLinFactY="76502" custLinFactNeighborX="10149" custLinFactNeighborY="100000"/>
      <dgm:spPr/>
      <dgm:t>
        <a:bodyPr/>
        <a:lstStyle/>
        <a:p>
          <a:endParaRPr lang="es-ES"/>
        </a:p>
      </dgm:t>
    </dgm:pt>
    <dgm:pt modelId="{1CFC5FF5-9EC1-4EC1-9417-AE67ABEEB216}" type="pres">
      <dgm:prSet presAssocID="{94AE8223-0E96-476E-BC3B-4B2DA9170B47}" presName="compNode" presStyleCnt="0"/>
      <dgm:spPr/>
    </dgm:pt>
    <dgm:pt modelId="{7B94980C-F045-4B5A-845D-B1D629AF8FB4}" type="pres">
      <dgm:prSet presAssocID="{94AE8223-0E96-476E-BC3B-4B2DA9170B47}" presName="dummyConnPt" presStyleCnt="0"/>
      <dgm:spPr/>
    </dgm:pt>
    <dgm:pt modelId="{2D256A20-A317-4429-92C1-A7BC712BFDF8}" type="pres">
      <dgm:prSet presAssocID="{94AE8223-0E96-476E-BC3B-4B2DA9170B47}" presName="node" presStyleLbl="node1" presStyleIdx="6" presStyleCnt="11" custScaleX="155204" custScaleY="116682" custLinFactY="-2762" custLinFactNeighborX="38907" custLinFactNeighborY="-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0B38BD-069A-421D-8B6A-09063BC62FC9}" type="pres">
      <dgm:prSet presAssocID="{6CA15E15-01BF-49E2-8B5F-221F85348BCB}" presName="sibTrans" presStyleLbl="bgSibTrans2D1" presStyleIdx="6" presStyleCnt="10" custAng="21534253" custLinFactNeighborX="24097" custLinFactNeighborY="-16810"/>
      <dgm:spPr/>
      <dgm:t>
        <a:bodyPr/>
        <a:lstStyle/>
        <a:p>
          <a:endParaRPr lang="es-ES"/>
        </a:p>
      </dgm:t>
    </dgm:pt>
    <dgm:pt modelId="{0A23CF77-7DD0-4FBF-8A50-C068B486563B}" type="pres">
      <dgm:prSet presAssocID="{4AEFB424-20E8-4172-9B9E-BE2B246DD526}" presName="compNode" presStyleCnt="0"/>
      <dgm:spPr/>
    </dgm:pt>
    <dgm:pt modelId="{C9FB610D-1A4A-4E52-94CB-1BAA04A9E7D1}" type="pres">
      <dgm:prSet presAssocID="{4AEFB424-20E8-4172-9B9E-BE2B246DD526}" presName="dummyConnPt" presStyleCnt="0"/>
      <dgm:spPr/>
    </dgm:pt>
    <dgm:pt modelId="{100D133E-118D-4C1F-914E-1ABF272AA470}" type="pres">
      <dgm:prSet presAssocID="{4AEFB424-20E8-4172-9B9E-BE2B246DD526}" presName="node" presStyleLbl="node1" presStyleIdx="7" presStyleCnt="11" custScaleX="155204" custScaleY="116682" custLinFactY="100000" custLinFactNeighborX="37046" custLinFactNeighborY="10166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909D49F-25FF-428D-AC23-1375847FD793}" type="pres">
      <dgm:prSet presAssocID="{6336505B-934E-4852-B558-6F2BE953FFFA}" presName="sibTrans" presStyleLbl="bgSibTrans2D1" presStyleIdx="7" presStyleCnt="10" custScaleY="92751" custLinFactNeighborX="20611" custLinFactNeighborY="-33482"/>
      <dgm:spPr/>
      <dgm:t>
        <a:bodyPr/>
        <a:lstStyle/>
        <a:p>
          <a:endParaRPr lang="es-AR"/>
        </a:p>
      </dgm:t>
    </dgm:pt>
    <dgm:pt modelId="{5605F783-D5EC-4F56-BAD9-4DF047FE471D}" type="pres">
      <dgm:prSet presAssocID="{2A986116-EAA6-4855-81F9-709D316B5C66}" presName="compNode" presStyleCnt="0"/>
      <dgm:spPr/>
    </dgm:pt>
    <dgm:pt modelId="{2504008F-67F2-49E2-9866-4D8752329358}" type="pres">
      <dgm:prSet presAssocID="{2A986116-EAA6-4855-81F9-709D316B5C66}" presName="dummyConnPt" presStyleCnt="0"/>
      <dgm:spPr/>
    </dgm:pt>
    <dgm:pt modelId="{59FC0BA1-88AB-44E5-8544-290686EDA001}" type="pres">
      <dgm:prSet presAssocID="{2A986116-EAA6-4855-81F9-709D316B5C66}" presName="node" presStyleLbl="node1" presStyleIdx="8" presStyleCnt="11" custScaleX="146624" custScaleY="114767" custLinFactX="-53676" custLinFactY="200000" custLinFactNeighborX="-100000" custLinFactNeighborY="22337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7F0EDF7-A085-42C7-BD8E-B3806D602F7D}" type="pres">
      <dgm:prSet presAssocID="{66EAD554-2A18-4B69-98FA-D29C5EAD2CAD}" presName="sibTrans" presStyleLbl="bgSibTrans2D1" presStyleIdx="8" presStyleCnt="10" custAng="20528418" custScaleX="86344" custScaleY="104291" custLinFactY="100000" custLinFactNeighborX="10434" custLinFactNeighborY="101808"/>
      <dgm:spPr/>
      <dgm:t>
        <a:bodyPr/>
        <a:lstStyle/>
        <a:p>
          <a:endParaRPr lang="es-AR"/>
        </a:p>
      </dgm:t>
    </dgm:pt>
    <dgm:pt modelId="{2F957541-4C50-49BE-9904-B29584664842}" type="pres">
      <dgm:prSet presAssocID="{49933673-4B0B-482A-9AB4-69C9462CA83E}" presName="compNode" presStyleCnt="0"/>
      <dgm:spPr/>
    </dgm:pt>
    <dgm:pt modelId="{2684E642-2A83-47AD-B775-26F141087F20}" type="pres">
      <dgm:prSet presAssocID="{49933673-4B0B-482A-9AB4-69C9462CA83E}" presName="dummyConnPt" presStyleCnt="0"/>
      <dgm:spPr/>
    </dgm:pt>
    <dgm:pt modelId="{570C0670-3730-4413-B82C-225596ABC4DE}" type="pres">
      <dgm:prSet presAssocID="{49933673-4B0B-482A-9AB4-69C9462CA83E}" presName="node" presStyleLbl="node1" presStyleIdx="9" presStyleCnt="11" custScaleX="155204" custScaleY="116682" custLinFactNeighborX="75501" custLinFactNeighborY="-980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B7E02D1-AC64-4A90-812D-C993333E4C0A}" type="pres">
      <dgm:prSet presAssocID="{C537DC8D-9883-47A5-ADBB-2CBDB6283E58}" presName="sibTrans" presStyleLbl="bgSibTrans2D1" presStyleIdx="9" presStyleCnt="10" custAng="210650" custLinFactNeighborX="13125" custLinFactNeighborY="1"/>
      <dgm:spPr/>
      <dgm:t>
        <a:bodyPr/>
        <a:lstStyle/>
        <a:p>
          <a:endParaRPr lang="es-AR"/>
        </a:p>
      </dgm:t>
    </dgm:pt>
    <dgm:pt modelId="{F0DE87A3-C88A-4D8B-BD44-AD5BA4D07F81}" type="pres">
      <dgm:prSet presAssocID="{5D9BDC5C-E556-478D-B629-60CD63E7B523}" presName="compNode" presStyleCnt="0"/>
      <dgm:spPr/>
    </dgm:pt>
    <dgm:pt modelId="{B255195E-6F5B-49C4-A027-A93E956EE4E7}" type="pres">
      <dgm:prSet presAssocID="{5D9BDC5C-E556-478D-B629-60CD63E7B523}" presName="dummyConnPt" presStyleCnt="0"/>
      <dgm:spPr/>
    </dgm:pt>
    <dgm:pt modelId="{569D6F70-4B28-4CFD-B1A8-44CB777BC3D8}" type="pres">
      <dgm:prSet presAssocID="{5D9BDC5C-E556-478D-B629-60CD63E7B523}" presName="node" presStyleLbl="node1" presStyleIdx="10" presStyleCnt="11" custScaleX="169162" custScaleY="132653" custLinFactNeighborX="84816" custLinFactNeighborY="-799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825F16E-8318-4849-A79C-D61417A30C16}" type="presOf" srcId="{5D9BDC5C-E556-478D-B629-60CD63E7B523}" destId="{569D6F70-4B28-4CFD-B1A8-44CB777BC3D8}" srcOrd="0" destOrd="0" presId="urn:microsoft.com/office/officeart/2005/8/layout/bProcess4"/>
    <dgm:cxn modelId="{2A2C401E-85AA-44C7-BB71-08D12CC21F86}" srcId="{29D62D03-996F-4493-8FE0-32B96D11AC04}" destId="{7BB5B44F-E1A3-4545-A5A5-B32B15B64868}" srcOrd="2" destOrd="0" parTransId="{79B8EFE5-50EE-4169-9D72-040FF88A58A3}" sibTransId="{37489780-9E88-4FFA-93E4-E09AB0CEBDD5}"/>
    <dgm:cxn modelId="{8E098FE8-2791-4AD4-8002-666CE03B5145}" srcId="{29D62D03-996F-4493-8FE0-32B96D11AC04}" destId="{2A986116-EAA6-4855-81F9-709D316B5C66}" srcOrd="8" destOrd="0" parTransId="{DF6FD1B6-579E-412E-ABC7-E6054F8807B3}" sibTransId="{66EAD554-2A18-4B69-98FA-D29C5EAD2CAD}"/>
    <dgm:cxn modelId="{A6FA2F5F-59F4-445D-8F6B-1C34222E1707}" type="presOf" srcId="{A313B659-F215-4993-83D4-4A29E2F2440B}" destId="{258C5693-C28E-4A22-B543-BBA6497236B2}" srcOrd="0" destOrd="0" presId="urn:microsoft.com/office/officeart/2005/8/layout/bProcess4"/>
    <dgm:cxn modelId="{F052278B-A9CC-42CA-A8AC-63D0F5985974}" type="presOf" srcId="{49933673-4B0B-482A-9AB4-69C9462CA83E}" destId="{570C0670-3730-4413-B82C-225596ABC4DE}" srcOrd="0" destOrd="0" presId="urn:microsoft.com/office/officeart/2005/8/layout/bProcess4"/>
    <dgm:cxn modelId="{9FA0492C-78F2-43A2-9419-E728B09743FF}" type="presOf" srcId="{C537DC8D-9883-47A5-ADBB-2CBDB6283E58}" destId="{8B7E02D1-AC64-4A90-812D-C993333E4C0A}" srcOrd="0" destOrd="0" presId="urn:microsoft.com/office/officeart/2005/8/layout/bProcess4"/>
    <dgm:cxn modelId="{DB567095-BE8B-4612-BA47-5BAB96EC8203}" type="presOf" srcId="{CF787294-6BB4-4AAF-B635-7A4B12430D81}" destId="{774BDDA3-7B12-4F71-9C95-8B40235210A2}" srcOrd="0" destOrd="0" presId="urn:microsoft.com/office/officeart/2005/8/layout/bProcess4"/>
    <dgm:cxn modelId="{61BCB7E6-06CB-4B53-94F1-8FD75C7BBDF8}" type="presOf" srcId="{6CA15E15-01BF-49E2-8B5F-221F85348BCB}" destId="{DC0B38BD-069A-421D-8B6A-09063BC62FC9}" srcOrd="0" destOrd="0" presId="urn:microsoft.com/office/officeart/2005/8/layout/bProcess4"/>
    <dgm:cxn modelId="{3D9D6DDE-43DA-4892-9FA2-253FF356693E}" type="presOf" srcId="{37489780-9E88-4FFA-93E4-E09AB0CEBDD5}" destId="{67E60C65-6709-4E89-A928-E154AC0FA536}" srcOrd="0" destOrd="0" presId="urn:microsoft.com/office/officeart/2005/8/layout/bProcess4"/>
    <dgm:cxn modelId="{09DFD1E6-DBC1-433A-833B-833F1BB84C02}" srcId="{29D62D03-996F-4493-8FE0-32B96D11AC04}" destId="{5D9BDC5C-E556-478D-B629-60CD63E7B523}" srcOrd="10" destOrd="0" parTransId="{E2D2B6B3-CC60-41CD-B8B0-FAAFE0684ED9}" sibTransId="{20FC29C2-EC2E-4639-8B89-C4A335A8DCEE}"/>
    <dgm:cxn modelId="{DA3820CA-5277-40AA-B8F2-2B389575ED1A}" type="presOf" srcId="{A1A4F0C9-2F15-46CA-AF04-840ED57100A9}" destId="{62C9DB4C-66A8-43A2-98BE-C17EE9E24DFF}" srcOrd="0" destOrd="0" presId="urn:microsoft.com/office/officeart/2005/8/layout/bProcess4"/>
    <dgm:cxn modelId="{1C91E7B2-295A-4F9A-A7EF-C17E849EF90F}" type="presOf" srcId="{CFCAB507-1C8B-41AB-B86F-646F1E688ED9}" destId="{EA1AFA55-FEED-4BE7-B8FB-2A4FED02A5FB}" srcOrd="0" destOrd="0" presId="urn:microsoft.com/office/officeart/2005/8/layout/bProcess4"/>
    <dgm:cxn modelId="{964C0A59-1673-4D8A-96CA-DE875FD7D89B}" type="presOf" srcId="{6336505B-934E-4852-B558-6F2BE953FFFA}" destId="{C909D49F-25FF-428D-AC23-1375847FD793}" srcOrd="0" destOrd="0" presId="urn:microsoft.com/office/officeart/2005/8/layout/bProcess4"/>
    <dgm:cxn modelId="{9E197524-89FA-492A-BF8D-E5EDB4BEE28E}" srcId="{29D62D03-996F-4493-8FE0-32B96D11AC04}" destId="{CFCAB507-1C8B-41AB-B86F-646F1E688ED9}" srcOrd="0" destOrd="0" parTransId="{5665BB5F-5776-4027-A8BD-D5F386D5FC46}" sibTransId="{4DB9B99D-DA61-440A-B874-C5B52213C9A5}"/>
    <dgm:cxn modelId="{68131E4D-4A49-4F50-9C29-F89389053AC7}" srcId="{29D62D03-996F-4493-8FE0-32B96D11AC04}" destId="{4AEFB424-20E8-4172-9B9E-BE2B246DD526}" srcOrd="7" destOrd="0" parTransId="{9519C56B-B79B-4CC7-A746-F731D3D39860}" sibTransId="{6336505B-934E-4852-B558-6F2BE953FFFA}"/>
    <dgm:cxn modelId="{1C340C6B-A380-4E75-8C16-FC8DEA6FFC7C}" srcId="{29D62D03-996F-4493-8FE0-32B96D11AC04}" destId="{94AE8223-0E96-476E-BC3B-4B2DA9170B47}" srcOrd="6" destOrd="0" parTransId="{7C469FDF-D0F4-47B8-8CA7-19527973E0CA}" sibTransId="{6CA15E15-01BF-49E2-8B5F-221F85348BCB}"/>
    <dgm:cxn modelId="{AB888276-AD26-4F46-B2F3-CBFF78B5B9CB}" type="presOf" srcId="{4AEFB424-20E8-4172-9B9E-BE2B246DD526}" destId="{100D133E-118D-4C1F-914E-1ABF272AA470}" srcOrd="0" destOrd="0" presId="urn:microsoft.com/office/officeart/2005/8/layout/bProcess4"/>
    <dgm:cxn modelId="{C621FC13-F01B-4143-8A9B-D35F3DDC5C2D}" type="presOf" srcId="{29D62D03-996F-4493-8FE0-32B96D11AC04}" destId="{02E3CAF0-BE01-451E-A076-EC5E832E4CE5}" srcOrd="0" destOrd="0" presId="urn:microsoft.com/office/officeart/2005/8/layout/bProcess4"/>
    <dgm:cxn modelId="{0C8E74E2-23FA-4CF1-B554-2A9F594A53F8}" srcId="{29D62D03-996F-4493-8FE0-32B96D11AC04}" destId="{7C9474B7-D3C6-429A-A828-AF73C5B04CB5}" srcOrd="4" destOrd="0" parTransId="{422EE33D-4C94-4FF7-8E77-8A62073F425A}" sibTransId="{A1A4F0C9-2F15-46CA-AF04-840ED57100A9}"/>
    <dgm:cxn modelId="{9603CE42-CA18-4C07-9427-27BDC4AAA632}" type="presOf" srcId="{4DB9B99D-DA61-440A-B874-C5B52213C9A5}" destId="{28B4A442-42E5-421F-8759-EFE23C5291C5}" srcOrd="0" destOrd="0" presId="urn:microsoft.com/office/officeart/2005/8/layout/bProcess4"/>
    <dgm:cxn modelId="{1FE1CA1D-09DF-45D1-822E-5E87DB72DD04}" type="presOf" srcId="{7C9474B7-D3C6-429A-A828-AF73C5B04CB5}" destId="{CD138994-EC9A-4962-B377-1B3CDE347C34}" srcOrd="0" destOrd="0" presId="urn:microsoft.com/office/officeart/2005/8/layout/bProcess4"/>
    <dgm:cxn modelId="{A4576D80-5C14-449E-BEFC-E287DC02B773}" type="presOf" srcId="{F788F837-44CC-4C76-9F46-6E600AD6807D}" destId="{0B2BD78F-1DF6-43CC-9869-BA48E9732CDB}" srcOrd="0" destOrd="0" presId="urn:microsoft.com/office/officeart/2005/8/layout/bProcess4"/>
    <dgm:cxn modelId="{A8C7D1CB-1918-4E55-BB40-8AED07456A9E}" type="presOf" srcId="{66EAD554-2A18-4B69-98FA-D29C5EAD2CAD}" destId="{97F0EDF7-A085-42C7-BD8E-B3806D602F7D}" srcOrd="0" destOrd="0" presId="urn:microsoft.com/office/officeart/2005/8/layout/bProcess4"/>
    <dgm:cxn modelId="{4347BD37-0D19-423F-B464-B599B4E63B9F}" srcId="{29D62D03-996F-4493-8FE0-32B96D11AC04}" destId="{49933673-4B0B-482A-9AB4-69C9462CA83E}" srcOrd="9" destOrd="0" parTransId="{906B3C15-DB7E-46C3-9872-1A06903FF10E}" sibTransId="{C537DC8D-9883-47A5-ADBB-2CBDB6283E58}"/>
    <dgm:cxn modelId="{B04E5726-5314-450D-9C18-AC195B3EECF8}" srcId="{29D62D03-996F-4493-8FE0-32B96D11AC04}" destId="{3B903706-3C98-4D81-B2B1-BC57EAA3B24A}" srcOrd="3" destOrd="0" parTransId="{3827FFD8-8723-4C37-A6B2-1F189AAEAEAB}" sibTransId="{04D2C2CE-3089-4871-9326-5C80EAA9B7D0}"/>
    <dgm:cxn modelId="{39BD3C67-8346-41A7-B921-4B92C41511C9}" type="presOf" srcId="{BEF124F8-2EA9-46F4-9745-65181BB367BC}" destId="{DC2F9BF5-8DAC-479C-8F21-3C05E1B4F003}" srcOrd="0" destOrd="0" presId="urn:microsoft.com/office/officeart/2005/8/layout/bProcess4"/>
    <dgm:cxn modelId="{E7D22E52-FE16-4BC9-A3EE-E8B8AA35E728}" type="presOf" srcId="{04D2C2CE-3089-4871-9326-5C80EAA9B7D0}" destId="{11C0FA74-482F-4949-BF10-DFF0DA9019E8}" srcOrd="0" destOrd="0" presId="urn:microsoft.com/office/officeart/2005/8/layout/bProcess4"/>
    <dgm:cxn modelId="{BC86E10E-1030-4B39-94DB-CC7E1978CEF2}" type="presOf" srcId="{2A986116-EAA6-4855-81F9-709D316B5C66}" destId="{59FC0BA1-88AB-44E5-8544-290686EDA001}" srcOrd="0" destOrd="0" presId="urn:microsoft.com/office/officeart/2005/8/layout/bProcess4"/>
    <dgm:cxn modelId="{1C9CEFBF-0EF1-4C09-903C-057E931D0455}" srcId="{29D62D03-996F-4493-8FE0-32B96D11AC04}" destId="{A313B659-F215-4993-83D4-4A29E2F2440B}" srcOrd="5" destOrd="0" parTransId="{D7307787-D228-4314-8088-964C6C86E9C0}" sibTransId="{CF787294-6BB4-4AAF-B635-7A4B12430D81}"/>
    <dgm:cxn modelId="{CFFE8940-1FB7-4393-AE0E-816BBE991C4B}" srcId="{29D62D03-996F-4493-8FE0-32B96D11AC04}" destId="{BEF124F8-2EA9-46F4-9745-65181BB367BC}" srcOrd="1" destOrd="0" parTransId="{28DE2A0A-302F-409D-80D7-D31928F5ACFB}" sibTransId="{F788F837-44CC-4C76-9F46-6E600AD6807D}"/>
    <dgm:cxn modelId="{B6820FDA-F886-41EB-ABCB-CCBD97B6C9D1}" type="presOf" srcId="{94AE8223-0E96-476E-BC3B-4B2DA9170B47}" destId="{2D256A20-A317-4429-92C1-A7BC712BFDF8}" srcOrd="0" destOrd="0" presId="urn:microsoft.com/office/officeart/2005/8/layout/bProcess4"/>
    <dgm:cxn modelId="{525AC8D4-DDDB-4168-B83D-DF4F4F5EE959}" type="presOf" srcId="{3B903706-3C98-4D81-B2B1-BC57EAA3B24A}" destId="{031F4879-5910-4864-A3E8-EF26889F3BC6}" srcOrd="0" destOrd="0" presId="urn:microsoft.com/office/officeart/2005/8/layout/bProcess4"/>
    <dgm:cxn modelId="{BEC70D6D-7E51-47C9-B64B-E0DDA74BB8E4}" type="presOf" srcId="{7BB5B44F-E1A3-4545-A5A5-B32B15B64868}" destId="{5677EE5E-1DB5-4A7E-8A2E-F97A0A13A516}" srcOrd="0" destOrd="0" presId="urn:microsoft.com/office/officeart/2005/8/layout/bProcess4"/>
    <dgm:cxn modelId="{94577D41-E28E-4428-8136-1D46DB55006F}" type="presParOf" srcId="{02E3CAF0-BE01-451E-A076-EC5E832E4CE5}" destId="{7AF317C4-F8B6-4DC2-A8DF-9D0778101471}" srcOrd="0" destOrd="0" presId="urn:microsoft.com/office/officeart/2005/8/layout/bProcess4"/>
    <dgm:cxn modelId="{95614D82-E839-47D0-8D7C-71C432CC4A87}" type="presParOf" srcId="{7AF317C4-F8B6-4DC2-A8DF-9D0778101471}" destId="{1FC28106-C46F-41BE-83E1-A9B85828A6D4}" srcOrd="0" destOrd="0" presId="urn:microsoft.com/office/officeart/2005/8/layout/bProcess4"/>
    <dgm:cxn modelId="{AF019EC5-FD6E-4540-A46C-502EB8469447}" type="presParOf" srcId="{7AF317C4-F8B6-4DC2-A8DF-9D0778101471}" destId="{EA1AFA55-FEED-4BE7-B8FB-2A4FED02A5FB}" srcOrd="1" destOrd="0" presId="urn:microsoft.com/office/officeart/2005/8/layout/bProcess4"/>
    <dgm:cxn modelId="{5AADB8C7-BD0C-436F-BB06-81D41F6D5C27}" type="presParOf" srcId="{02E3CAF0-BE01-451E-A076-EC5E832E4CE5}" destId="{28B4A442-42E5-421F-8759-EFE23C5291C5}" srcOrd="1" destOrd="0" presId="urn:microsoft.com/office/officeart/2005/8/layout/bProcess4"/>
    <dgm:cxn modelId="{BD8DAC6A-A507-43D7-B812-E4610A937A01}" type="presParOf" srcId="{02E3CAF0-BE01-451E-A076-EC5E832E4CE5}" destId="{6271411D-D3C8-4629-B0B2-0E86AFD7573A}" srcOrd="2" destOrd="0" presId="urn:microsoft.com/office/officeart/2005/8/layout/bProcess4"/>
    <dgm:cxn modelId="{677E821E-B67F-4B92-8BD8-48594F0D1083}" type="presParOf" srcId="{6271411D-D3C8-4629-B0B2-0E86AFD7573A}" destId="{5174406D-5C5F-4D03-AAC2-31778AC7DBAB}" srcOrd="0" destOrd="0" presId="urn:microsoft.com/office/officeart/2005/8/layout/bProcess4"/>
    <dgm:cxn modelId="{EDA235BB-B8E1-41D2-8433-AA3587A8EEDF}" type="presParOf" srcId="{6271411D-D3C8-4629-B0B2-0E86AFD7573A}" destId="{DC2F9BF5-8DAC-479C-8F21-3C05E1B4F003}" srcOrd="1" destOrd="0" presId="urn:microsoft.com/office/officeart/2005/8/layout/bProcess4"/>
    <dgm:cxn modelId="{AA4AB2A4-4098-4DD1-AD06-CB4B888773E8}" type="presParOf" srcId="{02E3CAF0-BE01-451E-A076-EC5E832E4CE5}" destId="{0B2BD78F-1DF6-43CC-9869-BA48E9732CDB}" srcOrd="3" destOrd="0" presId="urn:microsoft.com/office/officeart/2005/8/layout/bProcess4"/>
    <dgm:cxn modelId="{3F70FCFF-2C33-4BBC-AA9E-820E5B89ED90}" type="presParOf" srcId="{02E3CAF0-BE01-451E-A076-EC5E832E4CE5}" destId="{CA38A0DE-42AC-488B-ACB6-C135787B9EEC}" srcOrd="4" destOrd="0" presId="urn:microsoft.com/office/officeart/2005/8/layout/bProcess4"/>
    <dgm:cxn modelId="{3EF1165D-B7E0-40B1-ADA2-5519A0CEB62B}" type="presParOf" srcId="{CA38A0DE-42AC-488B-ACB6-C135787B9EEC}" destId="{CEF46C3E-8DC9-4112-BE64-DF79D9764269}" srcOrd="0" destOrd="0" presId="urn:microsoft.com/office/officeart/2005/8/layout/bProcess4"/>
    <dgm:cxn modelId="{19D266B0-52BB-47DA-B489-717ACAEDFF43}" type="presParOf" srcId="{CA38A0DE-42AC-488B-ACB6-C135787B9EEC}" destId="{5677EE5E-1DB5-4A7E-8A2E-F97A0A13A516}" srcOrd="1" destOrd="0" presId="urn:microsoft.com/office/officeart/2005/8/layout/bProcess4"/>
    <dgm:cxn modelId="{1705D295-BB37-4985-B89E-2CB697915980}" type="presParOf" srcId="{02E3CAF0-BE01-451E-A076-EC5E832E4CE5}" destId="{67E60C65-6709-4E89-A928-E154AC0FA536}" srcOrd="5" destOrd="0" presId="urn:microsoft.com/office/officeart/2005/8/layout/bProcess4"/>
    <dgm:cxn modelId="{1CBDABBB-0BAB-4D67-BFAC-026A0E864FB9}" type="presParOf" srcId="{02E3CAF0-BE01-451E-A076-EC5E832E4CE5}" destId="{8DCEAC64-F806-4772-8D96-86450F9103B4}" srcOrd="6" destOrd="0" presId="urn:microsoft.com/office/officeart/2005/8/layout/bProcess4"/>
    <dgm:cxn modelId="{EE20D68C-398E-4D69-91D1-07A5E27F1D4B}" type="presParOf" srcId="{8DCEAC64-F806-4772-8D96-86450F9103B4}" destId="{507ED839-E5FF-4DFC-9EBD-5EF4A689D9E7}" srcOrd="0" destOrd="0" presId="urn:microsoft.com/office/officeart/2005/8/layout/bProcess4"/>
    <dgm:cxn modelId="{C1F79A07-2A48-4E40-9789-83E21D82E9C1}" type="presParOf" srcId="{8DCEAC64-F806-4772-8D96-86450F9103B4}" destId="{031F4879-5910-4864-A3E8-EF26889F3BC6}" srcOrd="1" destOrd="0" presId="urn:microsoft.com/office/officeart/2005/8/layout/bProcess4"/>
    <dgm:cxn modelId="{0206C439-17FC-4089-B61F-D6439238D0F5}" type="presParOf" srcId="{02E3CAF0-BE01-451E-A076-EC5E832E4CE5}" destId="{11C0FA74-482F-4949-BF10-DFF0DA9019E8}" srcOrd="7" destOrd="0" presId="urn:microsoft.com/office/officeart/2005/8/layout/bProcess4"/>
    <dgm:cxn modelId="{92A2B997-3D6B-4DAE-AD89-4E2B0B266FB3}" type="presParOf" srcId="{02E3CAF0-BE01-451E-A076-EC5E832E4CE5}" destId="{A2B16542-507D-4FBB-9665-8467872B3098}" srcOrd="8" destOrd="0" presId="urn:microsoft.com/office/officeart/2005/8/layout/bProcess4"/>
    <dgm:cxn modelId="{9828240A-E209-4997-8D78-EF1C4561B90A}" type="presParOf" srcId="{A2B16542-507D-4FBB-9665-8467872B3098}" destId="{123F7AAA-E5F1-4E19-B4DA-BD9B9F63A307}" srcOrd="0" destOrd="0" presId="urn:microsoft.com/office/officeart/2005/8/layout/bProcess4"/>
    <dgm:cxn modelId="{EC459554-6A7D-4839-AD65-6717B2C3FC6C}" type="presParOf" srcId="{A2B16542-507D-4FBB-9665-8467872B3098}" destId="{CD138994-EC9A-4962-B377-1B3CDE347C34}" srcOrd="1" destOrd="0" presId="urn:microsoft.com/office/officeart/2005/8/layout/bProcess4"/>
    <dgm:cxn modelId="{1EB7AC18-D1E6-47D2-BD07-7DC5AB45484C}" type="presParOf" srcId="{02E3CAF0-BE01-451E-A076-EC5E832E4CE5}" destId="{62C9DB4C-66A8-43A2-98BE-C17EE9E24DFF}" srcOrd="9" destOrd="0" presId="urn:microsoft.com/office/officeart/2005/8/layout/bProcess4"/>
    <dgm:cxn modelId="{A17422FA-E742-45A4-A749-288B355BC986}" type="presParOf" srcId="{02E3CAF0-BE01-451E-A076-EC5E832E4CE5}" destId="{5B81DD54-BAA0-48D6-A209-4D5015E98A54}" srcOrd="10" destOrd="0" presId="urn:microsoft.com/office/officeart/2005/8/layout/bProcess4"/>
    <dgm:cxn modelId="{E218A0CF-5C9B-4CFC-9EE7-12F1EA9DC66D}" type="presParOf" srcId="{5B81DD54-BAA0-48D6-A209-4D5015E98A54}" destId="{BBA4FAFD-3645-4FA9-A602-0EC74F5387FE}" srcOrd="0" destOrd="0" presId="urn:microsoft.com/office/officeart/2005/8/layout/bProcess4"/>
    <dgm:cxn modelId="{2E30B380-30B4-47E5-982F-1CFC98C19ABF}" type="presParOf" srcId="{5B81DD54-BAA0-48D6-A209-4D5015E98A54}" destId="{258C5693-C28E-4A22-B543-BBA6497236B2}" srcOrd="1" destOrd="0" presId="urn:microsoft.com/office/officeart/2005/8/layout/bProcess4"/>
    <dgm:cxn modelId="{858A847F-64E0-455A-BAC6-4421C08B933C}" type="presParOf" srcId="{02E3CAF0-BE01-451E-A076-EC5E832E4CE5}" destId="{774BDDA3-7B12-4F71-9C95-8B40235210A2}" srcOrd="11" destOrd="0" presId="urn:microsoft.com/office/officeart/2005/8/layout/bProcess4"/>
    <dgm:cxn modelId="{4D19A734-3F87-4220-B1DB-D0B1B15F74F7}" type="presParOf" srcId="{02E3CAF0-BE01-451E-A076-EC5E832E4CE5}" destId="{1CFC5FF5-9EC1-4EC1-9417-AE67ABEEB216}" srcOrd="12" destOrd="0" presId="urn:microsoft.com/office/officeart/2005/8/layout/bProcess4"/>
    <dgm:cxn modelId="{327FE337-9042-45E6-B4EF-057541132C69}" type="presParOf" srcId="{1CFC5FF5-9EC1-4EC1-9417-AE67ABEEB216}" destId="{7B94980C-F045-4B5A-845D-B1D629AF8FB4}" srcOrd="0" destOrd="0" presId="urn:microsoft.com/office/officeart/2005/8/layout/bProcess4"/>
    <dgm:cxn modelId="{512E2FE8-0623-412C-9292-C9329935EC4D}" type="presParOf" srcId="{1CFC5FF5-9EC1-4EC1-9417-AE67ABEEB216}" destId="{2D256A20-A317-4429-92C1-A7BC712BFDF8}" srcOrd="1" destOrd="0" presId="urn:microsoft.com/office/officeart/2005/8/layout/bProcess4"/>
    <dgm:cxn modelId="{0239D8F7-7EF1-41FB-9007-95B1D4A1BAC1}" type="presParOf" srcId="{02E3CAF0-BE01-451E-A076-EC5E832E4CE5}" destId="{DC0B38BD-069A-421D-8B6A-09063BC62FC9}" srcOrd="13" destOrd="0" presId="urn:microsoft.com/office/officeart/2005/8/layout/bProcess4"/>
    <dgm:cxn modelId="{2E41D31C-4F1C-4676-BA1C-17A03B7A06DA}" type="presParOf" srcId="{02E3CAF0-BE01-451E-A076-EC5E832E4CE5}" destId="{0A23CF77-7DD0-4FBF-8A50-C068B486563B}" srcOrd="14" destOrd="0" presId="urn:microsoft.com/office/officeart/2005/8/layout/bProcess4"/>
    <dgm:cxn modelId="{3EC09A90-D557-4847-BA19-C60E5CB8F70B}" type="presParOf" srcId="{0A23CF77-7DD0-4FBF-8A50-C068B486563B}" destId="{C9FB610D-1A4A-4E52-94CB-1BAA04A9E7D1}" srcOrd="0" destOrd="0" presId="urn:microsoft.com/office/officeart/2005/8/layout/bProcess4"/>
    <dgm:cxn modelId="{EA456E4B-C635-4B6D-A1D3-423E6AF7235C}" type="presParOf" srcId="{0A23CF77-7DD0-4FBF-8A50-C068B486563B}" destId="{100D133E-118D-4C1F-914E-1ABF272AA470}" srcOrd="1" destOrd="0" presId="urn:microsoft.com/office/officeart/2005/8/layout/bProcess4"/>
    <dgm:cxn modelId="{31F8666A-BED5-40B1-8EA8-2138DD133502}" type="presParOf" srcId="{02E3CAF0-BE01-451E-A076-EC5E832E4CE5}" destId="{C909D49F-25FF-428D-AC23-1375847FD793}" srcOrd="15" destOrd="0" presId="urn:microsoft.com/office/officeart/2005/8/layout/bProcess4"/>
    <dgm:cxn modelId="{A1B88DE3-4134-4345-BA54-98DF8B6CEC82}" type="presParOf" srcId="{02E3CAF0-BE01-451E-A076-EC5E832E4CE5}" destId="{5605F783-D5EC-4F56-BAD9-4DF047FE471D}" srcOrd="16" destOrd="0" presId="urn:microsoft.com/office/officeart/2005/8/layout/bProcess4"/>
    <dgm:cxn modelId="{47C3015B-90C3-4107-83C1-C3D5E0B29E5E}" type="presParOf" srcId="{5605F783-D5EC-4F56-BAD9-4DF047FE471D}" destId="{2504008F-67F2-49E2-9866-4D8752329358}" srcOrd="0" destOrd="0" presId="urn:microsoft.com/office/officeart/2005/8/layout/bProcess4"/>
    <dgm:cxn modelId="{137A4D04-7C25-44AA-AD67-945433C56C81}" type="presParOf" srcId="{5605F783-D5EC-4F56-BAD9-4DF047FE471D}" destId="{59FC0BA1-88AB-44E5-8544-290686EDA001}" srcOrd="1" destOrd="0" presId="urn:microsoft.com/office/officeart/2005/8/layout/bProcess4"/>
    <dgm:cxn modelId="{191EDC98-1D11-424C-A3D5-3D369994A868}" type="presParOf" srcId="{02E3CAF0-BE01-451E-A076-EC5E832E4CE5}" destId="{97F0EDF7-A085-42C7-BD8E-B3806D602F7D}" srcOrd="17" destOrd="0" presId="urn:microsoft.com/office/officeart/2005/8/layout/bProcess4"/>
    <dgm:cxn modelId="{63662D13-1633-44EA-B5C4-3D805337117C}" type="presParOf" srcId="{02E3CAF0-BE01-451E-A076-EC5E832E4CE5}" destId="{2F957541-4C50-49BE-9904-B29584664842}" srcOrd="18" destOrd="0" presId="urn:microsoft.com/office/officeart/2005/8/layout/bProcess4"/>
    <dgm:cxn modelId="{CD968BFE-164F-4271-959C-1A40C9215CD8}" type="presParOf" srcId="{2F957541-4C50-49BE-9904-B29584664842}" destId="{2684E642-2A83-47AD-B775-26F141087F20}" srcOrd="0" destOrd="0" presId="urn:microsoft.com/office/officeart/2005/8/layout/bProcess4"/>
    <dgm:cxn modelId="{2F95DF16-738D-41CE-86A3-2A1C19696D28}" type="presParOf" srcId="{2F957541-4C50-49BE-9904-B29584664842}" destId="{570C0670-3730-4413-B82C-225596ABC4DE}" srcOrd="1" destOrd="0" presId="urn:microsoft.com/office/officeart/2005/8/layout/bProcess4"/>
    <dgm:cxn modelId="{E8B47982-4405-425A-B75F-7F2D7BFAAAB0}" type="presParOf" srcId="{02E3CAF0-BE01-451E-A076-EC5E832E4CE5}" destId="{8B7E02D1-AC64-4A90-812D-C993333E4C0A}" srcOrd="19" destOrd="0" presId="urn:microsoft.com/office/officeart/2005/8/layout/bProcess4"/>
    <dgm:cxn modelId="{2660B1E4-95B2-435E-ADC4-50C8CB2AFFCB}" type="presParOf" srcId="{02E3CAF0-BE01-451E-A076-EC5E832E4CE5}" destId="{F0DE87A3-C88A-4D8B-BD44-AD5BA4D07F81}" srcOrd="20" destOrd="0" presId="urn:microsoft.com/office/officeart/2005/8/layout/bProcess4"/>
    <dgm:cxn modelId="{A473F7EE-A215-4E28-A2F1-6AA7EA3B1309}" type="presParOf" srcId="{F0DE87A3-C88A-4D8B-BD44-AD5BA4D07F81}" destId="{B255195E-6F5B-49C4-A027-A93E956EE4E7}" srcOrd="0" destOrd="0" presId="urn:microsoft.com/office/officeart/2005/8/layout/bProcess4"/>
    <dgm:cxn modelId="{32397628-AD5B-4100-92AE-FC149B92C943}" type="presParOf" srcId="{F0DE87A3-C88A-4D8B-BD44-AD5BA4D07F81}" destId="{569D6F70-4B28-4CFD-B1A8-44CB777BC3D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4A442-42E5-421F-8759-EFE23C5291C5}">
      <dsp:nvSpPr>
        <dsp:cNvPr id="0" name=""/>
        <dsp:cNvSpPr/>
      </dsp:nvSpPr>
      <dsp:spPr>
        <a:xfrm rot="5449362">
          <a:off x="720082" y="1012699"/>
          <a:ext cx="1201679" cy="13299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AFA55-FEED-4BE7-B8FB-2A4FED02A5FB}">
      <dsp:nvSpPr>
        <dsp:cNvPr id="0" name=""/>
        <dsp:cNvSpPr/>
      </dsp:nvSpPr>
      <dsp:spPr>
        <a:xfrm>
          <a:off x="603813" y="252241"/>
          <a:ext cx="1769948" cy="79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Designación de instructor sumariante</a:t>
          </a:r>
        </a:p>
      </dsp:txBody>
      <dsp:txXfrm>
        <a:off x="627197" y="275625"/>
        <a:ext cx="1723180" cy="751617"/>
      </dsp:txXfrm>
    </dsp:sp>
    <dsp:sp modelId="{0B2BD78F-1DF6-43CC-9869-BA48E9732CDB}">
      <dsp:nvSpPr>
        <dsp:cNvPr id="0" name=""/>
        <dsp:cNvSpPr/>
      </dsp:nvSpPr>
      <dsp:spPr>
        <a:xfrm rot="16200000" flipV="1">
          <a:off x="869277" y="2570602"/>
          <a:ext cx="892964" cy="1435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F9BF5-8DAC-479C-8F21-3C05E1B4F003}">
      <dsp:nvSpPr>
        <dsp:cNvPr id="0" name=""/>
        <dsp:cNvSpPr/>
      </dsp:nvSpPr>
      <dsp:spPr>
        <a:xfrm>
          <a:off x="586559" y="1457832"/>
          <a:ext cx="1769948" cy="79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Aceptación del cargo</a:t>
          </a:r>
        </a:p>
      </dsp:txBody>
      <dsp:txXfrm>
        <a:off x="609943" y="1481216"/>
        <a:ext cx="1723180" cy="751617"/>
      </dsp:txXfrm>
    </dsp:sp>
    <dsp:sp modelId="{67E60C65-6709-4E89-A928-E154AC0FA536}">
      <dsp:nvSpPr>
        <dsp:cNvPr id="0" name=""/>
        <dsp:cNvSpPr/>
      </dsp:nvSpPr>
      <dsp:spPr>
        <a:xfrm rot="18799187">
          <a:off x="1184734" y="1795094"/>
          <a:ext cx="3637550" cy="1026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7EE5E-1DB5-4A7E-8A2E-F97A0A13A516}">
      <dsp:nvSpPr>
        <dsp:cNvPr id="0" name=""/>
        <dsp:cNvSpPr/>
      </dsp:nvSpPr>
      <dsp:spPr>
        <a:xfrm>
          <a:off x="505225" y="2910972"/>
          <a:ext cx="1769948" cy="79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Notificación de la apertura del sumario</a:t>
          </a:r>
        </a:p>
      </dsp:txBody>
      <dsp:txXfrm>
        <a:off x="528609" y="2934356"/>
        <a:ext cx="1723180" cy="751617"/>
      </dsp:txXfrm>
    </dsp:sp>
    <dsp:sp modelId="{11C0FA74-482F-4949-BF10-DFF0DA9019E8}">
      <dsp:nvSpPr>
        <dsp:cNvPr id="0" name=""/>
        <dsp:cNvSpPr/>
      </dsp:nvSpPr>
      <dsp:spPr>
        <a:xfrm rot="5355706">
          <a:off x="3296367" y="1081811"/>
          <a:ext cx="1149183" cy="1026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F4879-5910-4864-A3E8-EF26889F3BC6}">
      <dsp:nvSpPr>
        <dsp:cNvPr id="0" name=""/>
        <dsp:cNvSpPr/>
      </dsp:nvSpPr>
      <dsp:spPr>
        <a:xfrm>
          <a:off x="3006205" y="264523"/>
          <a:ext cx="1769948" cy="79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Vista de las actuaciones</a:t>
          </a:r>
        </a:p>
      </dsp:txBody>
      <dsp:txXfrm>
        <a:off x="3029589" y="287907"/>
        <a:ext cx="1723180" cy="751617"/>
      </dsp:txXfrm>
    </dsp:sp>
    <dsp:sp modelId="{62C9DB4C-66A8-43A2-98BE-C17EE9E24DFF}">
      <dsp:nvSpPr>
        <dsp:cNvPr id="0" name=""/>
        <dsp:cNvSpPr/>
      </dsp:nvSpPr>
      <dsp:spPr>
        <a:xfrm rot="5400000">
          <a:off x="3123736" y="2274931"/>
          <a:ext cx="1495087" cy="1026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38994-EC9A-4962-B377-1B3CDE347C34}">
      <dsp:nvSpPr>
        <dsp:cNvPr id="0" name=""/>
        <dsp:cNvSpPr/>
      </dsp:nvSpPr>
      <dsp:spPr>
        <a:xfrm>
          <a:off x="3009558" y="1415724"/>
          <a:ext cx="1769948" cy="79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Presentación del descargo</a:t>
          </a:r>
        </a:p>
      </dsp:txBody>
      <dsp:txXfrm>
        <a:off x="3032942" y="1439108"/>
        <a:ext cx="1723180" cy="751617"/>
      </dsp:txXfrm>
    </dsp:sp>
    <dsp:sp modelId="{774BDDA3-7B12-4F71-9C95-8B40235210A2}">
      <dsp:nvSpPr>
        <dsp:cNvPr id="0" name=""/>
        <dsp:cNvSpPr/>
      </dsp:nvSpPr>
      <dsp:spPr>
        <a:xfrm rot="18809077">
          <a:off x="3250941" y="1943294"/>
          <a:ext cx="3643188" cy="1026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C5693-C28E-4A22-B543-BBA6497236B2}">
      <dsp:nvSpPr>
        <dsp:cNvPr id="0" name=""/>
        <dsp:cNvSpPr/>
      </dsp:nvSpPr>
      <dsp:spPr>
        <a:xfrm>
          <a:off x="2901973" y="2910972"/>
          <a:ext cx="1769948" cy="79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smtClean="0"/>
            <a:t>Apertura de prueba</a:t>
          </a:r>
          <a:endParaRPr lang="es-ES" sz="1500" b="1" kern="1200" dirty="0" smtClean="0"/>
        </a:p>
      </dsp:txBody>
      <dsp:txXfrm>
        <a:off x="2925357" y="2934356"/>
        <a:ext cx="1723180" cy="751617"/>
      </dsp:txXfrm>
    </dsp:sp>
    <dsp:sp modelId="{DC0B38BD-069A-421D-8B6A-09063BC62FC9}">
      <dsp:nvSpPr>
        <dsp:cNvPr id="0" name=""/>
        <dsp:cNvSpPr/>
      </dsp:nvSpPr>
      <dsp:spPr>
        <a:xfrm rot="5400000">
          <a:off x="5660948" y="980006"/>
          <a:ext cx="1109755" cy="1026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56A20-A317-4429-92C1-A7BC712BFDF8}">
      <dsp:nvSpPr>
        <dsp:cNvPr id="0" name=""/>
        <dsp:cNvSpPr/>
      </dsp:nvSpPr>
      <dsp:spPr>
        <a:xfrm>
          <a:off x="5414437" y="267623"/>
          <a:ext cx="1769948" cy="79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Citación del sumariado</a:t>
          </a:r>
        </a:p>
      </dsp:txBody>
      <dsp:txXfrm>
        <a:off x="5437821" y="291007"/>
        <a:ext cx="1723180" cy="751617"/>
      </dsp:txXfrm>
    </dsp:sp>
    <dsp:sp modelId="{C909D49F-25FF-428D-AC23-1375847FD793}">
      <dsp:nvSpPr>
        <dsp:cNvPr id="0" name=""/>
        <dsp:cNvSpPr/>
      </dsp:nvSpPr>
      <dsp:spPr>
        <a:xfrm rot="5296124">
          <a:off x="5519198" y="2278634"/>
          <a:ext cx="1511141" cy="9519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D133E-118D-4C1F-914E-1ABF272AA470}">
      <dsp:nvSpPr>
        <dsp:cNvPr id="0" name=""/>
        <dsp:cNvSpPr/>
      </dsp:nvSpPr>
      <dsp:spPr>
        <a:xfrm>
          <a:off x="5393214" y="1381211"/>
          <a:ext cx="1769948" cy="79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Cierre del período probatorio</a:t>
          </a:r>
        </a:p>
      </dsp:txBody>
      <dsp:txXfrm>
        <a:off x="5416598" y="1404595"/>
        <a:ext cx="1723180" cy="751617"/>
      </dsp:txXfrm>
    </dsp:sp>
    <dsp:sp modelId="{97F0EDF7-A085-42C7-BD8E-B3806D602F7D}">
      <dsp:nvSpPr>
        <dsp:cNvPr id="0" name=""/>
        <dsp:cNvSpPr/>
      </dsp:nvSpPr>
      <dsp:spPr>
        <a:xfrm rot="17830852">
          <a:off x="6088606" y="1967116"/>
          <a:ext cx="3182735" cy="10704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C0BA1-88AB-44E5-8544-290686EDA001}">
      <dsp:nvSpPr>
        <dsp:cNvPr id="0" name=""/>
        <dsp:cNvSpPr/>
      </dsp:nvSpPr>
      <dsp:spPr>
        <a:xfrm>
          <a:off x="5493010" y="2898214"/>
          <a:ext cx="1672102" cy="785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Alegatos</a:t>
          </a:r>
        </a:p>
      </dsp:txBody>
      <dsp:txXfrm>
        <a:off x="5516010" y="2921214"/>
        <a:ext cx="1626102" cy="739282"/>
      </dsp:txXfrm>
    </dsp:sp>
    <dsp:sp modelId="{8B7E02D1-AC64-4A90-812D-C993333E4C0A}">
      <dsp:nvSpPr>
        <dsp:cNvPr id="0" name=""/>
        <dsp:cNvSpPr/>
      </dsp:nvSpPr>
      <dsp:spPr>
        <a:xfrm rot="5400000">
          <a:off x="8049307" y="1279887"/>
          <a:ext cx="1643103" cy="1026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C0670-3730-4413-B82C-225596ABC4DE}">
      <dsp:nvSpPr>
        <dsp:cNvPr id="0" name=""/>
        <dsp:cNvSpPr/>
      </dsp:nvSpPr>
      <dsp:spPr>
        <a:xfrm>
          <a:off x="8057625" y="287035"/>
          <a:ext cx="1769948" cy="7983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Elaboración de informe final por parte del instructor</a:t>
          </a:r>
        </a:p>
      </dsp:txBody>
      <dsp:txXfrm>
        <a:off x="8081009" y="310419"/>
        <a:ext cx="1723180" cy="751617"/>
      </dsp:txXfrm>
    </dsp:sp>
    <dsp:sp modelId="{569D6F70-4B28-4CFD-B1A8-44CB777BC3D8}">
      <dsp:nvSpPr>
        <dsp:cNvPr id="0" name=""/>
        <dsp:cNvSpPr/>
      </dsp:nvSpPr>
      <dsp:spPr>
        <a:xfrm>
          <a:off x="8084265" y="1872414"/>
          <a:ext cx="1929125" cy="907666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Resolución final del presidente de la UIF, aplicando o no sanción</a:t>
          </a:r>
        </a:p>
      </dsp:txBody>
      <dsp:txXfrm>
        <a:off x="8110850" y="1898999"/>
        <a:ext cx="1875955" cy="854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4892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4524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8234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43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997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3045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45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0758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5988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475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8153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30B3-E80E-4E75-9AF5-FFBA1B5F7348}" type="datetimeFigureOut">
              <a:rPr lang="es-AR" smtClean="0"/>
              <a:t>02/08/2018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25B74-BA68-49F7-A163-D55F2E996FA7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9936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7" y="0"/>
            <a:ext cx="12216747" cy="684413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828490" y="1572855"/>
            <a:ext cx="10510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El rol de la UIF en su esfera </a:t>
            </a:r>
            <a:r>
              <a:rPr lang="es-AR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preventiva</a:t>
            </a:r>
            <a:endParaRPr lang="es-AR" sz="4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2795572" y="3845930"/>
            <a:ext cx="6576106" cy="377476"/>
          </a:xfrm>
        </p:spPr>
        <p:txBody>
          <a:bodyPr>
            <a:noAutofit/>
          </a:bodyPr>
          <a:lstStyle/>
          <a:p>
            <a:r>
              <a:rPr lang="es-AR" sz="2500" dirty="0" smtClean="0">
                <a:latin typeface="Optima" panose="020B0502050508020304" pitchFamily="34" charset="0"/>
              </a:rPr>
              <a:t>Pablo Daniel Sanabria</a:t>
            </a:r>
          </a:p>
          <a:p>
            <a:r>
              <a:rPr lang="es-AR" sz="2500" dirty="0" smtClean="0">
                <a:latin typeface="Optima" panose="020B0502050508020304" pitchFamily="34" charset="0"/>
              </a:rPr>
              <a:t>CORRIENTES 2018  </a:t>
            </a:r>
            <a:endParaRPr lang="es-AR" sz="2500" dirty="0">
              <a:latin typeface="Optima" panose="020B0502050508020304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371891" y="2708206"/>
            <a:ext cx="7423466" cy="1137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000" dirty="0" smtClean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 - Régimen Administrativo Sancionador - </a:t>
            </a:r>
            <a:endParaRPr lang="es-AR" sz="3000" dirty="0">
              <a:solidFill>
                <a:schemeClr val="accent5">
                  <a:lumMod val="50000"/>
                </a:schemeClr>
              </a:solidFill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8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5095" y="1506481"/>
            <a:ext cx="9741229" cy="114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Impacto del Enfoque Basado en Riesgo en el  </a:t>
            </a:r>
          </a:p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Régimen Administrativo Sancionador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15095" y="337550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Proyecto de reforma del Capítulo IV de la ley </a:t>
            </a:r>
            <a:r>
              <a:rPr lang="es-AR" dirty="0" smtClean="0"/>
              <a:t>25.246</a:t>
            </a:r>
          </a:p>
          <a:p>
            <a:r>
              <a:rPr lang="es-AR" dirty="0" smtClean="0"/>
              <a:t>Proyecto </a:t>
            </a:r>
            <a:r>
              <a:rPr lang="es-AR" dirty="0"/>
              <a:t>de reforma de la Resolución UIF Nº </a:t>
            </a:r>
            <a:r>
              <a:rPr lang="es-AR" dirty="0" smtClean="0"/>
              <a:t>111/12</a:t>
            </a:r>
          </a:p>
          <a:p>
            <a:r>
              <a:rPr lang="es-AR" dirty="0" smtClean="0"/>
              <a:t>Proyecto </a:t>
            </a:r>
            <a:r>
              <a:rPr lang="es-AR" dirty="0"/>
              <a:t>de Implementación del Sistema de Notificaciones y Tramitación </a:t>
            </a:r>
            <a:r>
              <a:rPr lang="es-AR" dirty="0" smtClean="0"/>
              <a:t>Electrónica</a:t>
            </a:r>
          </a:p>
          <a:p>
            <a:r>
              <a:rPr lang="es-AR" dirty="0" smtClean="0"/>
              <a:t>Proyecto </a:t>
            </a:r>
            <a:r>
              <a:rPr lang="es-AR" dirty="0"/>
              <a:t>de intervención de Regionales UIF en el procedimiento sumarial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561"/>
            <a:ext cx="12216747" cy="68441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143625" y="1306007"/>
            <a:ext cx="7929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Elementos de ponderación para la graduación de las 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multas (I)</a:t>
            </a:r>
            <a:endParaRPr lang="es-AR" sz="3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24670" y="2368231"/>
            <a:ext cx="115674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AR" sz="2000" dirty="0">
                <a:latin typeface="Optima" panose="020B0502050508020304" pitchFamily="34" charset="0"/>
              </a:rPr>
              <a:t>a) La magnitud y el volumen de la/s operación/es involucrada/s</a:t>
            </a:r>
            <a:r>
              <a:rPr lang="es-AR" sz="2000" dirty="0" smtClean="0">
                <a:latin typeface="Optima" panose="020B0502050508020304" pitchFamily="34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AR" sz="2000" dirty="0" smtClean="0">
                <a:latin typeface="Optima" panose="020B0502050508020304" pitchFamily="34" charset="0"/>
              </a:rPr>
              <a:t>b</a:t>
            </a:r>
            <a:r>
              <a:rPr lang="es-AR" sz="2000" dirty="0">
                <a:latin typeface="Optima" panose="020B0502050508020304" pitchFamily="34" charset="0"/>
              </a:rPr>
              <a:t>) El tamaño organizacional del sujeto obligado y la envergadura de su giro comercial y operativo. </a:t>
            </a:r>
            <a:endParaRPr lang="es-AR" sz="2000" dirty="0" smtClean="0">
              <a:latin typeface="Optima" panose="020B05020505080203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s-AR" sz="2000" dirty="0" smtClean="0">
                <a:latin typeface="Optima" panose="020B0502050508020304" pitchFamily="34" charset="0"/>
              </a:rPr>
              <a:t>c</a:t>
            </a:r>
            <a:r>
              <a:rPr lang="es-AR" sz="2000" dirty="0">
                <a:latin typeface="Optima" panose="020B0502050508020304" pitchFamily="34" charset="0"/>
              </a:rPr>
              <a:t>) La capacidad económica del Sujeto Obligado</a:t>
            </a:r>
            <a:r>
              <a:rPr lang="es-AR" sz="2000" dirty="0" smtClean="0">
                <a:latin typeface="Optima" panose="020B0502050508020304" pitchFamily="34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AR" sz="2000" dirty="0" smtClean="0">
                <a:latin typeface="Optima" panose="020B0502050508020304" pitchFamily="34" charset="0"/>
              </a:rPr>
              <a:t>d</a:t>
            </a:r>
            <a:r>
              <a:rPr lang="es-AR" sz="2000" dirty="0">
                <a:latin typeface="Optima" panose="020B0502050508020304" pitchFamily="34" charset="0"/>
              </a:rPr>
              <a:t>) La obtención de ganancias o el beneficio generado para el Sujeto Obligado por la infracción cometida</a:t>
            </a:r>
            <a:r>
              <a:rPr lang="es-AR" sz="2000" dirty="0" smtClean="0">
                <a:latin typeface="Optima" panose="020B0502050508020304" pitchFamily="34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AR" sz="2000" dirty="0">
                <a:latin typeface="Optima" panose="020B0502050508020304" pitchFamily="34" charset="0"/>
              </a:rPr>
              <a:t>e) La naturaleza y riesgo de los incumplimientos detectados, a la luz de los estándares internacionales en materia de PLA/FT.</a:t>
            </a:r>
          </a:p>
          <a:p>
            <a:pPr>
              <a:lnSpc>
                <a:spcPct val="200000"/>
              </a:lnSpc>
            </a:pPr>
            <a:endParaRPr lang="es-AR" sz="2000" dirty="0" smtClean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5095" y="1506481"/>
            <a:ext cx="9741229" cy="114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Impacto del Enfoque Basado en Riesgo en el  </a:t>
            </a:r>
          </a:p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Régimen Administrativo Sancionador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15095" y="337550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Proyecto de reforma del Capítulo IV de la ley </a:t>
            </a:r>
            <a:r>
              <a:rPr lang="es-AR" dirty="0" smtClean="0"/>
              <a:t>25.246</a:t>
            </a:r>
          </a:p>
          <a:p>
            <a:r>
              <a:rPr lang="es-AR" dirty="0" smtClean="0"/>
              <a:t>Proyecto </a:t>
            </a:r>
            <a:r>
              <a:rPr lang="es-AR" dirty="0"/>
              <a:t>de reforma de la Resolución UIF Nº </a:t>
            </a:r>
            <a:r>
              <a:rPr lang="es-AR" dirty="0" smtClean="0"/>
              <a:t>111/12</a:t>
            </a:r>
          </a:p>
          <a:p>
            <a:r>
              <a:rPr lang="es-AR" dirty="0" smtClean="0"/>
              <a:t>Proyecto </a:t>
            </a:r>
            <a:r>
              <a:rPr lang="es-AR" dirty="0"/>
              <a:t>de Implementación del Sistema de Notificaciones y Tramitación </a:t>
            </a:r>
            <a:r>
              <a:rPr lang="es-AR" dirty="0" smtClean="0"/>
              <a:t>Electrónica</a:t>
            </a:r>
          </a:p>
          <a:p>
            <a:r>
              <a:rPr lang="es-AR" dirty="0" smtClean="0"/>
              <a:t>Proyecto </a:t>
            </a:r>
            <a:r>
              <a:rPr lang="es-AR" dirty="0"/>
              <a:t>de intervención de Regionales UIF en el procedimiento sumarial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561"/>
            <a:ext cx="12216747" cy="68441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87791" y="1506481"/>
            <a:ext cx="7929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Elementos de ponderación para la graduación de las 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multas (II)</a:t>
            </a:r>
            <a:endParaRPr lang="es-AR" sz="3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24672" y="2655450"/>
            <a:ext cx="115674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AR" sz="2000" dirty="0" smtClean="0">
                <a:latin typeface="Optima" panose="020B0502050508020304" pitchFamily="34" charset="0"/>
              </a:rPr>
              <a:t>f</a:t>
            </a:r>
            <a:r>
              <a:rPr lang="es-AR" sz="2000" dirty="0">
                <a:latin typeface="Optima" panose="020B0502050508020304" pitchFamily="34" charset="0"/>
              </a:rPr>
              <a:t>) La gravedad del incumplimiento, en relación con el rol que desempeña el Sujeto Obligado en el ámbito en el que desarrolla su actividad, el tipo, diversidad, número, productos y servicios que ofrece, y los riesgos inherentes al sector involucrado</a:t>
            </a:r>
            <a:r>
              <a:rPr lang="es-AR" sz="2000" dirty="0" smtClean="0">
                <a:latin typeface="Optima" panose="020B0502050508020304" pitchFamily="34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AR" sz="2000" dirty="0">
                <a:latin typeface="Optima" panose="020B0502050508020304" pitchFamily="34" charset="0"/>
              </a:rPr>
              <a:t>g) El grado de colaboración o resistencia prestada por el Sujeto Obligado durante el desarrollo de la supervisión y el reconocimiento y subsanación de los incumplimientos por propia iniciativa con anterioridad al cierre de la instancia sumarial.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2000" dirty="0" smtClean="0">
              <a:latin typeface="Optima" panose="020B0502050508020304" pitchFamily="34" charset="0"/>
            </a:endParaRPr>
          </a:p>
          <a:p>
            <a:pPr>
              <a:lnSpc>
                <a:spcPct val="200000"/>
              </a:lnSpc>
            </a:pPr>
            <a:endParaRPr lang="es-AR" sz="2000" dirty="0" smtClean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3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5095" y="1506481"/>
            <a:ext cx="9741229" cy="114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Impacto del Enfoque Basado en Riesgo en el  </a:t>
            </a:r>
          </a:p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Régimen Administrativo Sancionador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15095" y="337550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Proyecto de reforma del Capítulo IV de la ley </a:t>
            </a:r>
            <a:r>
              <a:rPr lang="es-AR" dirty="0" smtClean="0"/>
              <a:t>25.246</a:t>
            </a:r>
          </a:p>
          <a:p>
            <a:r>
              <a:rPr lang="es-AR" dirty="0" smtClean="0"/>
              <a:t>Proyecto </a:t>
            </a:r>
            <a:r>
              <a:rPr lang="es-AR" dirty="0"/>
              <a:t>de reforma de la Resolución UIF Nº </a:t>
            </a:r>
            <a:r>
              <a:rPr lang="es-AR" dirty="0" smtClean="0"/>
              <a:t>111/12</a:t>
            </a:r>
          </a:p>
          <a:p>
            <a:r>
              <a:rPr lang="es-AR" dirty="0" smtClean="0"/>
              <a:t>Proyecto </a:t>
            </a:r>
            <a:r>
              <a:rPr lang="es-AR" dirty="0"/>
              <a:t>de Implementación del Sistema de Notificaciones y Tramitación </a:t>
            </a:r>
            <a:r>
              <a:rPr lang="es-AR" dirty="0" smtClean="0"/>
              <a:t>Electrónica</a:t>
            </a:r>
          </a:p>
          <a:p>
            <a:r>
              <a:rPr lang="es-AR" dirty="0" smtClean="0"/>
              <a:t>Proyecto </a:t>
            </a:r>
            <a:r>
              <a:rPr lang="es-AR" dirty="0"/>
              <a:t>de intervención de Regionales UIF en el procedimiento sumarial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561"/>
            <a:ext cx="12216747" cy="68441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87791" y="1506481"/>
            <a:ext cx="7929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Elementos de ponderación para la graduación de las 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multas (III)</a:t>
            </a:r>
            <a:endParaRPr lang="es-AR" sz="3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02008" y="2799250"/>
            <a:ext cx="115674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AutoNum type="alphaLcParenR" startAt="8"/>
            </a:pPr>
            <a:r>
              <a:rPr lang="es-AR" sz="2000" dirty="0" smtClean="0">
                <a:latin typeface="Optima" panose="020B0502050508020304" pitchFamily="34" charset="0"/>
              </a:rPr>
              <a:t>El </a:t>
            </a:r>
            <a:r>
              <a:rPr lang="es-AR" sz="2000" dirty="0">
                <a:latin typeface="Optima" panose="020B0502050508020304" pitchFamily="34" charset="0"/>
              </a:rPr>
              <a:t>desarrollo de alguna conducta del sujeto obligado tendiente a ocultar los incumplimientos o </a:t>
            </a:r>
            <a:r>
              <a:rPr lang="es-AR" sz="2000" dirty="0" smtClean="0">
                <a:latin typeface="Optima" panose="020B0502050508020304" pitchFamily="34" charset="0"/>
              </a:rPr>
              <a:t>a entorpecer </a:t>
            </a:r>
            <a:r>
              <a:rPr lang="es-AR" sz="2000" dirty="0">
                <a:latin typeface="Optima" panose="020B0502050508020304" pitchFamily="34" charset="0"/>
              </a:rPr>
              <a:t>el trabajo de esta Unidad</a:t>
            </a:r>
            <a:r>
              <a:rPr lang="es-AR" sz="2000" dirty="0" smtClean="0">
                <a:latin typeface="Optima" panose="020B0502050508020304" pitchFamily="34" charset="0"/>
              </a:rPr>
              <a:t>.</a:t>
            </a:r>
          </a:p>
          <a:p>
            <a:pPr marL="457200" indent="-457200">
              <a:lnSpc>
                <a:spcPct val="200000"/>
              </a:lnSpc>
              <a:buAutoNum type="alphaLcParenR" startAt="8"/>
            </a:pPr>
            <a:r>
              <a:rPr lang="es-AR" sz="2000" dirty="0" smtClean="0">
                <a:latin typeface="Optima" panose="020B0502050508020304" pitchFamily="34" charset="0"/>
              </a:rPr>
              <a:t>El </a:t>
            </a:r>
            <a:r>
              <a:rPr lang="es-AR" sz="2000" dirty="0">
                <a:latin typeface="Optima" panose="020B0502050508020304" pitchFamily="34" charset="0"/>
              </a:rPr>
              <a:t>número de incumplimientos o infracciones</a:t>
            </a:r>
            <a:r>
              <a:rPr lang="es-AR" sz="2000" dirty="0" smtClean="0">
                <a:latin typeface="Optima" panose="020B0502050508020304" pitchFamily="34" charset="0"/>
              </a:rPr>
              <a:t>.</a:t>
            </a:r>
          </a:p>
          <a:p>
            <a:pPr marL="457200" indent="-457200">
              <a:lnSpc>
                <a:spcPct val="200000"/>
              </a:lnSpc>
              <a:buAutoNum type="alphaLcParenR" startAt="8"/>
            </a:pPr>
            <a:r>
              <a:rPr lang="es-AR" sz="2000" dirty="0" smtClean="0">
                <a:latin typeface="Optima" panose="020B0502050508020304" pitchFamily="34" charset="0"/>
              </a:rPr>
              <a:t>El </a:t>
            </a:r>
            <a:r>
              <a:rPr lang="es-AR" sz="2000" dirty="0">
                <a:latin typeface="Optima" panose="020B0502050508020304" pitchFamily="34" charset="0"/>
              </a:rPr>
              <a:t>riesgo expuesto por su conducta a la integridad del sistema económico-financiero</a:t>
            </a:r>
            <a:r>
              <a:rPr lang="es-AR" sz="2000" dirty="0" smtClean="0">
                <a:latin typeface="Optima" panose="020B0502050508020304" pitchFamily="34" charset="0"/>
              </a:rPr>
              <a:t>.</a:t>
            </a:r>
          </a:p>
          <a:p>
            <a:pPr marL="457200" indent="-457200">
              <a:lnSpc>
                <a:spcPct val="200000"/>
              </a:lnSpc>
              <a:buFontTx/>
              <a:buAutoNum type="alphaLcParenR" startAt="8"/>
            </a:pPr>
            <a:r>
              <a:rPr lang="es-AR" sz="2000" dirty="0" smtClean="0">
                <a:latin typeface="Optima" panose="020B0502050508020304" pitchFamily="34" charset="0"/>
              </a:rPr>
              <a:t>Otros </a:t>
            </a:r>
            <a:r>
              <a:rPr lang="es-AR" sz="2000" dirty="0">
                <a:latin typeface="Optima" panose="020B0502050508020304" pitchFamily="34" charset="0"/>
              </a:rPr>
              <a:t>factores que resulten aplicables en cada caso concreto, con la fundamentación expresa </a:t>
            </a:r>
            <a:r>
              <a:rPr lang="es-AR" sz="2000" dirty="0" smtClean="0">
                <a:latin typeface="Optima" panose="020B0502050508020304" pitchFamily="34" charset="0"/>
              </a:rPr>
              <a:t>en</a:t>
            </a:r>
            <a:endParaRPr lang="es-AR" sz="2000" dirty="0">
              <a:latin typeface="Optima" panose="020B0502050508020304" pitchFamily="34" charset="0"/>
            </a:endParaRPr>
          </a:p>
          <a:p>
            <a:pPr>
              <a:lnSpc>
                <a:spcPct val="200000"/>
              </a:lnSpc>
            </a:pPr>
            <a:r>
              <a:rPr lang="es-AR" sz="2000" dirty="0" smtClean="0">
                <a:latin typeface="Optima" panose="020B0502050508020304" pitchFamily="34" charset="0"/>
              </a:rPr>
              <a:t>el </a:t>
            </a:r>
            <a:r>
              <a:rPr lang="es-AR" sz="2000" dirty="0">
                <a:latin typeface="Optima" panose="020B0502050508020304" pitchFamily="34" charset="0"/>
              </a:rPr>
              <a:t>acto sancionatorio.</a:t>
            </a:r>
            <a:endParaRPr lang="es-AR" sz="2000" dirty="0" smtClean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0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5095" y="1506481"/>
            <a:ext cx="9741229" cy="114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Impacto del Enfoque Basado en Riesgo en el  </a:t>
            </a:r>
          </a:p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Régimen Administrativo Sancionador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15095" y="337550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Proyecto de reforma del Capítulo IV de la ley </a:t>
            </a:r>
            <a:r>
              <a:rPr lang="es-AR" dirty="0" smtClean="0"/>
              <a:t>25.246</a:t>
            </a:r>
          </a:p>
          <a:p>
            <a:r>
              <a:rPr lang="es-AR" dirty="0" smtClean="0"/>
              <a:t>Proyecto </a:t>
            </a:r>
            <a:r>
              <a:rPr lang="es-AR" dirty="0"/>
              <a:t>de reforma de la Resolución UIF Nº </a:t>
            </a:r>
            <a:r>
              <a:rPr lang="es-AR" dirty="0" smtClean="0"/>
              <a:t>111/12</a:t>
            </a:r>
          </a:p>
          <a:p>
            <a:r>
              <a:rPr lang="es-AR" dirty="0" smtClean="0"/>
              <a:t>Proyecto </a:t>
            </a:r>
            <a:r>
              <a:rPr lang="es-AR" dirty="0"/>
              <a:t>de Implementación del Sistema de Notificaciones y Tramitación </a:t>
            </a:r>
            <a:r>
              <a:rPr lang="es-AR" dirty="0" smtClean="0"/>
              <a:t>Electrónica</a:t>
            </a:r>
          </a:p>
          <a:p>
            <a:r>
              <a:rPr lang="es-AR" dirty="0" smtClean="0"/>
              <a:t>Proyecto </a:t>
            </a:r>
            <a:r>
              <a:rPr lang="es-AR" dirty="0"/>
              <a:t>de intervención de Regionales UIF en el procedimiento sumarial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561"/>
            <a:ext cx="12216747" cy="68441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87791" y="1368166"/>
            <a:ext cx="7929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Revisión </a:t>
            </a:r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judicial de las sanciones 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UIF</a:t>
            </a:r>
            <a:endParaRPr lang="es-AR" sz="3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02008" y="2383829"/>
            <a:ext cx="11567401" cy="4305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000" dirty="0">
                <a:latin typeface="Optima" panose="020B0502050508020304" pitchFamily="34" charset="0"/>
              </a:rPr>
              <a:t>Recurso Judicial </a:t>
            </a:r>
            <a:r>
              <a:rPr lang="es-AR" sz="2000" dirty="0" smtClean="0">
                <a:latin typeface="Optima" panose="020B0502050508020304" pitchFamily="34" charset="0"/>
              </a:rPr>
              <a:t>Directo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000" dirty="0" smtClean="0">
                <a:latin typeface="Optima" panose="020B0502050508020304" pitchFamily="34" charset="0"/>
              </a:rPr>
              <a:t>Cámara </a:t>
            </a:r>
            <a:r>
              <a:rPr lang="es-AR" sz="2000" dirty="0">
                <a:latin typeface="Optima" panose="020B0502050508020304" pitchFamily="34" charset="0"/>
              </a:rPr>
              <a:t>Nacional de Apelaciones en lo Contencioso Administrativo Federal</a:t>
            </a:r>
            <a:r>
              <a:rPr lang="es-AR" sz="2000" dirty="0" smtClean="0">
                <a:latin typeface="Optima" panose="020B0502050508020304" pitchFamily="34" charset="0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000" dirty="0" smtClean="0">
                <a:latin typeface="Optima" panose="020B0502050508020304" pitchFamily="34" charset="0"/>
              </a:rPr>
              <a:t>Interposición </a:t>
            </a:r>
            <a:r>
              <a:rPr lang="es-AR" sz="2000" dirty="0">
                <a:latin typeface="Optima" panose="020B0502050508020304" pitchFamily="34" charset="0"/>
              </a:rPr>
              <a:t>y fundamentación en sede judicial dentro de los TREINTA (30) días contados a partir de la fecha de su notificación. </a:t>
            </a:r>
            <a:endParaRPr lang="es-AR" sz="2000" dirty="0" smtClean="0">
              <a:latin typeface="Optima" panose="020B05020505080203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000" dirty="0" smtClean="0">
                <a:latin typeface="Optima" panose="020B0502050508020304" pitchFamily="34" charset="0"/>
              </a:rPr>
              <a:t>Apelación </a:t>
            </a:r>
            <a:r>
              <a:rPr lang="es-AR" sz="2000" dirty="0">
                <a:latin typeface="Optima" panose="020B0502050508020304" pitchFamily="34" charset="0"/>
              </a:rPr>
              <a:t>de Multas con efecto devolutivo (Conf. Res. UIF N°185/2013</a:t>
            </a:r>
            <a:r>
              <a:rPr lang="es-AR" sz="2000" dirty="0" smtClean="0">
                <a:latin typeface="Optima" panose="020B0502050508020304" pitchFamily="34" charset="0"/>
              </a:rPr>
              <a:t>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000" dirty="0" smtClean="0">
                <a:latin typeface="Optima" panose="020B0502050508020304" pitchFamily="34" charset="0"/>
              </a:rPr>
              <a:t>El </a:t>
            </a:r>
            <a:r>
              <a:rPr lang="es-AR" sz="2000" dirty="0">
                <a:latin typeface="Optima" panose="020B0502050508020304" pitchFamily="34" charset="0"/>
              </a:rPr>
              <a:t>infractor deberá abonar la multa dentro de los 10 días de notificada (art. 34 Resol. UIF 111/2012 y modificatorias).</a:t>
            </a:r>
            <a:endParaRPr lang="es-AR" sz="2000" dirty="0" smtClean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0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862"/>
            <a:ext cx="12216747" cy="684413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889419" y="2574157"/>
            <a:ext cx="41727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5000" dirty="0" smtClean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Gracias</a:t>
            </a:r>
            <a:endParaRPr lang="es-AR" sz="5000" dirty="0">
              <a:solidFill>
                <a:schemeClr val="accent5">
                  <a:lumMod val="50000"/>
                </a:schemeClr>
              </a:solidFill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" y="-1144"/>
            <a:ext cx="12216747" cy="684413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714782" y="1211189"/>
            <a:ext cx="8557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El Rol </a:t>
            </a:r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de 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los </a:t>
            </a:r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Sujetos 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Obligados en el sistema de PLA/FT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77297" y="4511801"/>
            <a:ext cx="68456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s-AR" sz="2000" b="1" cap="small" dirty="0" smtClean="0">
              <a:latin typeface="Optima" panose="020B0502050508020304" pitchFamily="34" charset="0"/>
            </a:endParaRPr>
          </a:p>
          <a:p>
            <a:pPr>
              <a:lnSpc>
                <a:spcPct val="120000"/>
              </a:lnSpc>
            </a:pPr>
            <a:r>
              <a:rPr lang="es-AR" sz="2000" b="1" cap="small" dirty="0" smtClean="0">
                <a:latin typeface="Optima" panose="020B0502050508020304" pitchFamily="34" charset="0"/>
              </a:rPr>
              <a:t>Perspectiva constitucional  y perspectiva </a:t>
            </a:r>
            <a:r>
              <a:rPr lang="es-AR" sz="2000" b="1" cap="small" dirty="0">
                <a:latin typeface="Optima" panose="020B0502050508020304" pitchFamily="34" charset="0"/>
              </a:rPr>
              <a:t>r</a:t>
            </a:r>
            <a:r>
              <a:rPr lang="es-AR" sz="2000" b="1" cap="small" dirty="0" smtClean="0">
                <a:latin typeface="Optima" panose="020B0502050508020304" pitchFamily="34" charset="0"/>
              </a:rPr>
              <a:t>egulatoria</a:t>
            </a:r>
            <a:endParaRPr lang="es-AR" sz="2000" b="1" cap="small" dirty="0">
              <a:latin typeface="Optima" panose="020B05020505080203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3902" y="2759753"/>
            <a:ext cx="558704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AR" i="1" dirty="0" smtClean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Compliance</a:t>
            </a:r>
            <a:r>
              <a:rPr lang="es-AR" dirty="0" smtClean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 en PLA/FT - Relación de colaboración</a:t>
            </a:r>
            <a:endParaRPr lang="es-AR" dirty="0">
              <a:solidFill>
                <a:schemeClr val="accent5">
                  <a:lumMod val="50000"/>
                </a:schemeClr>
              </a:solidFill>
              <a:latin typeface="Optima" panose="020B05020505080203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272309" y="5435599"/>
            <a:ext cx="2436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latin typeface="Optima" panose="020B0502050508020304" pitchFamily="34" charset="0"/>
              </a:rPr>
              <a:t>Principio de Legalidad</a:t>
            </a:r>
            <a:endParaRPr lang="es-AR" dirty="0">
              <a:latin typeface="Optima" panose="020B05020505080203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844543" y="3248352"/>
            <a:ext cx="7314888" cy="3938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Enumeración taxativa (artículo 20 de la ley 25.246 y modificatorias)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843902" y="3786542"/>
            <a:ext cx="7287636" cy="726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AR" dirty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Principio de buena fe (artículo 18 de la ley 25.246 y modificatorias</a:t>
            </a:r>
            <a:r>
              <a:rPr lang="es-AR" dirty="0" smtClean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Deber </a:t>
            </a:r>
            <a:r>
              <a:rPr lang="es-AR" dirty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de secreto (artículo 22 de la ley 25.246 y modificatorias)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4518373" y="5435599"/>
            <a:ext cx="2949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latin typeface="Optima" panose="020B0502050508020304" pitchFamily="34" charset="0"/>
              </a:rPr>
              <a:t>Principio de Razonabilidad</a:t>
            </a:r>
            <a:endParaRPr lang="es-AR" dirty="0">
              <a:latin typeface="Optima" panose="020B05020505080203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8472463" y="5435599"/>
            <a:ext cx="2472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latin typeface="Optima" panose="020B0502050508020304" pitchFamily="34" charset="0"/>
              </a:rPr>
              <a:t>Efectividad y eficiencia</a:t>
            </a:r>
            <a:endParaRPr lang="es-AR" dirty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4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5095" y="1506481"/>
            <a:ext cx="9741229" cy="114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Impacto del Enfoque Basado en Riesgo en el  </a:t>
            </a:r>
          </a:p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Régimen Administrativo Sancionador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15095" y="337550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Proyecto de reforma del Capítulo IV de la ley </a:t>
            </a:r>
            <a:r>
              <a:rPr lang="es-AR" dirty="0" smtClean="0"/>
              <a:t>25.246</a:t>
            </a:r>
          </a:p>
          <a:p>
            <a:r>
              <a:rPr lang="es-AR" dirty="0" smtClean="0"/>
              <a:t>Proyecto </a:t>
            </a:r>
            <a:r>
              <a:rPr lang="es-AR" dirty="0"/>
              <a:t>de reforma de la Resolución UIF Nº </a:t>
            </a:r>
            <a:r>
              <a:rPr lang="es-AR" dirty="0" smtClean="0"/>
              <a:t>111/12</a:t>
            </a:r>
          </a:p>
          <a:p>
            <a:r>
              <a:rPr lang="es-AR" dirty="0" smtClean="0"/>
              <a:t>Proyecto </a:t>
            </a:r>
            <a:r>
              <a:rPr lang="es-AR" dirty="0"/>
              <a:t>de Implementación del Sistema de Notificaciones y Tramitación </a:t>
            </a:r>
            <a:r>
              <a:rPr lang="es-AR" dirty="0" smtClean="0"/>
              <a:t>Electrónica</a:t>
            </a:r>
          </a:p>
          <a:p>
            <a:r>
              <a:rPr lang="es-AR" dirty="0" smtClean="0"/>
              <a:t>Proyecto </a:t>
            </a:r>
            <a:r>
              <a:rPr lang="es-AR" dirty="0"/>
              <a:t>de intervención de Regionales UIF en el procedimiento sumarial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304265" y="1506481"/>
            <a:ext cx="7929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Impacto del Enfoque Basado en Riesgo en el </a:t>
            </a:r>
          </a:p>
          <a:p>
            <a:pPr algn="ctr"/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Régimen Administrativo Sancionador</a:t>
            </a:r>
            <a:endParaRPr lang="es-AR" sz="3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86033" y="2960842"/>
            <a:ext cx="11252886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sz="2400" dirty="0">
                <a:latin typeface="Optima" panose="020B0502050508020304" pitchFamily="34" charset="0"/>
              </a:rPr>
              <a:t>Convivencia armónica entre cláusulas con obligaciones de cumplimiento formal y </a:t>
            </a:r>
            <a:r>
              <a:rPr lang="es-AR" sz="2400" dirty="0" smtClean="0">
                <a:latin typeface="Optima" panose="020B0502050508020304" pitchFamily="34" charset="0"/>
              </a:rPr>
              <a:t>cláusulas </a:t>
            </a:r>
            <a:r>
              <a:rPr lang="es-AR" sz="2400" dirty="0">
                <a:latin typeface="Optima" panose="020B0502050508020304" pitchFamily="34" charset="0"/>
              </a:rPr>
              <a:t>con </a:t>
            </a:r>
            <a:r>
              <a:rPr lang="es-AR" sz="2400" dirty="0" smtClean="0">
                <a:latin typeface="Optima" panose="020B0502050508020304" pitchFamily="34" charset="0"/>
              </a:rPr>
              <a:t>obligaciones de gestión de riesgo (EBR)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400" dirty="0" smtClean="0">
                <a:latin typeface="Optima" panose="020B0502050508020304" pitchFamily="34" charset="0"/>
              </a:rPr>
              <a:t>Aplicación de Acciones Correctivas (Art. 14, inc. 10, de la Ley 25,246 y </a:t>
            </a:r>
            <a:r>
              <a:rPr lang="es-AR" sz="2400" dirty="0" err="1" smtClean="0">
                <a:latin typeface="Optima" panose="020B0502050508020304" pitchFamily="34" charset="0"/>
              </a:rPr>
              <a:t>modif</a:t>
            </a:r>
            <a:r>
              <a:rPr lang="es-AR" sz="2400" dirty="0" smtClean="0">
                <a:latin typeface="Optima" panose="020B0502050508020304" pitchFamily="34" charset="0"/>
              </a:rPr>
              <a:t>).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400" dirty="0" smtClean="0">
                <a:latin typeface="Optima" panose="020B0502050508020304" pitchFamily="34" charset="0"/>
              </a:rPr>
              <a:t>Incorporación de criterios de ponderación – razonable discrecionalidad (CSJN)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sz="2300" dirty="0" smtClean="0">
                <a:latin typeface="Optima" panose="020B0502050508020304" pitchFamily="34" charset="0"/>
              </a:rPr>
              <a:t>Trabajo coordinado entre </a:t>
            </a:r>
            <a:r>
              <a:rPr lang="es-AR" sz="2300" dirty="0">
                <a:latin typeface="Optima" panose="020B0502050508020304" pitchFamily="34" charset="0"/>
              </a:rPr>
              <a:t>s</a:t>
            </a:r>
            <a:r>
              <a:rPr lang="es-AR" sz="2300" dirty="0" smtClean="0">
                <a:latin typeface="Optima" panose="020B0502050508020304" pitchFamily="34" charset="0"/>
              </a:rPr>
              <a:t>upervisión y régimen administrativo sancionador </a:t>
            </a:r>
            <a:endParaRPr lang="es-AR" sz="2300" dirty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370"/>
            <a:ext cx="12216747" cy="684413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808067" y="1443181"/>
            <a:ext cx="6990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Cumplimiento con</a:t>
            </a:r>
            <a:r>
              <a:rPr lang="es-A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 Recomendación </a:t>
            </a:r>
            <a:r>
              <a:rPr lang="es-A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 N° 35 </a:t>
            </a:r>
            <a:r>
              <a:rPr lang="es-A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GAFI </a:t>
            </a:r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1909056" y="4928665"/>
            <a:ext cx="3552629" cy="543697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AR" sz="2500" dirty="0" smtClean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Sanciones </a:t>
            </a:r>
            <a:r>
              <a:rPr lang="es-AR" sz="2500" dirty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disuasivas</a:t>
            </a:r>
            <a:endParaRPr lang="es-AR" sz="2500" dirty="0" smtClean="0">
              <a:solidFill>
                <a:schemeClr val="accent5">
                  <a:lumMod val="50000"/>
                </a:schemeClr>
              </a:solidFill>
              <a:latin typeface="Optima" panose="020B05020505080203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09056" y="2559634"/>
            <a:ext cx="329930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AR" sz="2500" dirty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Gama de Sanciones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909056" y="3311586"/>
            <a:ext cx="41388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AR" sz="2500" dirty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Sanciones proporcionales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909056" y="4063538"/>
            <a:ext cx="3250249" cy="511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AR" sz="2500" dirty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Sanciones efectivas</a:t>
            </a: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909056" y="5852716"/>
            <a:ext cx="7634014" cy="543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AR" sz="2500" dirty="0" smtClean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Responsabilidad de directores y alta gerencia</a:t>
            </a:r>
          </a:p>
        </p:txBody>
      </p:sp>
    </p:spTree>
    <p:extLst>
      <p:ext uri="{BB962C8B-B14F-4D97-AF65-F5344CB8AC3E}">
        <p14:creationId xmlns:p14="http://schemas.microsoft.com/office/powerpoint/2010/main" val="28446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/>
      <p:bldP spid="4" grpId="0"/>
      <p:bldP spid="5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5095" y="1506481"/>
            <a:ext cx="9741229" cy="114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Impacto del Enfoque Basado en Riesgo en el  </a:t>
            </a:r>
          </a:p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Régimen Administrativo Sancionador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15095" y="337550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Proyecto de reforma del Capítulo IV de la ley </a:t>
            </a:r>
            <a:r>
              <a:rPr lang="es-AR" dirty="0" smtClean="0"/>
              <a:t>25.246</a:t>
            </a:r>
          </a:p>
          <a:p>
            <a:r>
              <a:rPr lang="es-AR" dirty="0" smtClean="0"/>
              <a:t>Proyecto </a:t>
            </a:r>
            <a:r>
              <a:rPr lang="es-AR" dirty="0"/>
              <a:t>de reforma de la Resolución UIF Nº </a:t>
            </a:r>
            <a:r>
              <a:rPr lang="es-AR" dirty="0" smtClean="0"/>
              <a:t>111/12</a:t>
            </a:r>
          </a:p>
          <a:p>
            <a:r>
              <a:rPr lang="es-AR" dirty="0" smtClean="0"/>
              <a:t>Proyecto </a:t>
            </a:r>
            <a:r>
              <a:rPr lang="es-AR" dirty="0"/>
              <a:t>de Implementación del Sistema de Notificaciones y Tramitación </a:t>
            </a:r>
            <a:r>
              <a:rPr lang="es-AR" dirty="0" smtClean="0"/>
              <a:t>Electrónica</a:t>
            </a:r>
          </a:p>
          <a:p>
            <a:r>
              <a:rPr lang="es-AR" dirty="0" smtClean="0"/>
              <a:t>Proyecto </a:t>
            </a:r>
            <a:r>
              <a:rPr lang="es-AR" dirty="0"/>
              <a:t>de intervención de Regionales UIF en el procedimiento sumarial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561"/>
            <a:ext cx="12216747" cy="68441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87791" y="1506481"/>
            <a:ext cx="7929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Proyectos de modificación regulatoria en el </a:t>
            </a:r>
          </a:p>
          <a:p>
            <a:pPr algn="ctr"/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r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égimen </a:t>
            </a:r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a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dministrativo </a:t>
            </a:r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s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ancionador UIF</a:t>
            </a:r>
            <a:endParaRPr lang="es-AR" sz="3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24672" y="2833687"/>
            <a:ext cx="115674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latin typeface="Optima" panose="020B0502050508020304" pitchFamily="34" charset="0"/>
              </a:rPr>
              <a:t>Proyecto </a:t>
            </a:r>
            <a:r>
              <a:rPr lang="es-AR" sz="2000" dirty="0">
                <a:latin typeface="Optima" panose="020B0502050508020304" pitchFamily="34" charset="0"/>
              </a:rPr>
              <a:t>de reforma de la Resolución UIF Nº </a:t>
            </a:r>
            <a:r>
              <a:rPr lang="es-AR" sz="2000" dirty="0" smtClean="0">
                <a:latin typeface="Optima" panose="020B0502050508020304" pitchFamily="34" charset="0"/>
              </a:rPr>
              <a:t>111/12 (regulación del procedimiento sumarial)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latin typeface="Optima" panose="020B0502050508020304" pitchFamily="34" charset="0"/>
              </a:rPr>
              <a:t>Proyecto </a:t>
            </a:r>
            <a:r>
              <a:rPr lang="es-AR" sz="2000" dirty="0">
                <a:latin typeface="Optima" panose="020B0502050508020304" pitchFamily="34" charset="0"/>
              </a:rPr>
              <a:t>de </a:t>
            </a:r>
            <a:r>
              <a:rPr lang="es-AR" sz="2000" dirty="0" smtClean="0">
                <a:latin typeface="Optima" panose="020B0502050508020304" pitchFamily="34" charset="0"/>
              </a:rPr>
              <a:t>implementación </a:t>
            </a:r>
            <a:r>
              <a:rPr lang="es-AR" sz="2000" dirty="0">
                <a:latin typeface="Optima" panose="020B0502050508020304" pitchFamily="34" charset="0"/>
              </a:rPr>
              <a:t>del Sistema de Notificaciones y Tramitación </a:t>
            </a:r>
            <a:r>
              <a:rPr lang="es-AR" sz="2000" dirty="0" smtClean="0">
                <a:latin typeface="Optima" panose="020B0502050508020304" pitchFamily="34" charset="0"/>
              </a:rPr>
              <a:t>Electrónica de sumarios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000" dirty="0">
                <a:latin typeface="Optima" panose="020B0502050508020304" pitchFamily="34" charset="0"/>
              </a:rPr>
              <a:t>Proyecto de intervención de Regionales UIF en el procedimiento sumarial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000" dirty="0">
                <a:latin typeface="Optima" panose="020B0502050508020304" pitchFamily="34" charset="0"/>
              </a:rPr>
              <a:t>Resolución 43/18 que deja sin efecto la suspensión de plazos por feria judicial en los sumarios administrativos UIF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latin typeface="Optima" panose="020B0502050508020304" pitchFamily="34" charset="0"/>
              </a:rPr>
              <a:t>Proyecto de modernización del Registro de </a:t>
            </a:r>
            <a:r>
              <a:rPr lang="es-AR" sz="2000" dirty="0" smtClean="0">
                <a:latin typeface="Optima" panose="020B0502050508020304" pitchFamily="34" charset="0"/>
              </a:rPr>
              <a:t>Sanciones</a:t>
            </a:r>
            <a:endParaRPr lang="es-AR" sz="2000" dirty="0" smtClean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1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7" y="0"/>
            <a:ext cx="12216747" cy="684413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828490" y="1572855"/>
            <a:ext cx="10510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El Procedimiento Sumarial</a:t>
            </a:r>
            <a:endParaRPr lang="es-AR" sz="4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2795572" y="3845930"/>
            <a:ext cx="6576106" cy="377476"/>
          </a:xfrm>
        </p:spPr>
        <p:txBody>
          <a:bodyPr>
            <a:noAutofit/>
          </a:bodyPr>
          <a:lstStyle/>
          <a:p>
            <a:r>
              <a:rPr lang="es-AR" sz="2500" dirty="0" smtClean="0">
                <a:latin typeface="Optima" panose="020B0502050508020304" pitchFamily="34" charset="0"/>
              </a:rPr>
              <a:t>Pablo Daniel Sanabria</a:t>
            </a:r>
          </a:p>
          <a:p>
            <a:r>
              <a:rPr lang="es-AR" sz="2500" dirty="0" smtClean="0">
                <a:latin typeface="Optima" panose="020B0502050508020304" pitchFamily="34" charset="0"/>
              </a:rPr>
              <a:t>CORRIENTES 2018  </a:t>
            </a:r>
            <a:endParaRPr lang="es-AR" sz="2500" dirty="0">
              <a:latin typeface="Optima" panose="020B0502050508020304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371891" y="2708206"/>
            <a:ext cx="7423466" cy="1137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000" dirty="0" smtClean="0">
                <a:solidFill>
                  <a:schemeClr val="accent5">
                    <a:lumMod val="50000"/>
                  </a:schemeClr>
                </a:solidFill>
                <a:latin typeface="Optima" panose="020B0502050508020304" pitchFamily="34" charset="0"/>
              </a:rPr>
              <a:t> - Régimen Administrativo Sancionador - </a:t>
            </a:r>
            <a:endParaRPr lang="es-AR" sz="3000" dirty="0">
              <a:solidFill>
                <a:schemeClr val="accent5">
                  <a:lumMod val="50000"/>
                </a:schemeClr>
              </a:solidFill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5095" y="1506481"/>
            <a:ext cx="9741229" cy="114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Impacto del Enfoque Basado en Riesgo en el  </a:t>
            </a:r>
          </a:p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Régimen Administrativo Sancionador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15095" y="337550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Proyecto de reforma del Capítulo IV de la ley </a:t>
            </a:r>
            <a:r>
              <a:rPr lang="es-AR" dirty="0" smtClean="0"/>
              <a:t>25.246</a:t>
            </a:r>
          </a:p>
          <a:p>
            <a:r>
              <a:rPr lang="es-AR" dirty="0" smtClean="0"/>
              <a:t>Proyecto </a:t>
            </a:r>
            <a:r>
              <a:rPr lang="es-AR" dirty="0"/>
              <a:t>de reforma de la Resolución UIF Nº </a:t>
            </a:r>
            <a:r>
              <a:rPr lang="es-AR" dirty="0" smtClean="0"/>
              <a:t>111/12</a:t>
            </a:r>
          </a:p>
          <a:p>
            <a:r>
              <a:rPr lang="es-AR" dirty="0" smtClean="0"/>
              <a:t>Proyecto </a:t>
            </a:r>
            <a:r>
              <a:rPr lang="es-AR" dirty="0"/>
              <a:t>de Implementación del Sistema de Notificaciones y Tramitación </a:t>
            </a:r>
            <a:r>
              <a:rPr lang="es-AR" dirty="0" smtClean="0"/>
              <a:t>Electrónica</a:t>
            </a:r>
          </a:p>
          <a:p>
            <a:r>
              <a:rPr lang="es-AR" dirty="0" smtClean="0"/>
              <a:t>Proyecto </a:t>
            </a:r>
            <a:r>
              <a:rPr lang="es-AR" dirty="0"/>
              <a:t>de intervención de Regionales UIF en el procedimiento sumarial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561"/>
            <a:ext cx="12216747" cy="68441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143627" y="1347394"/>
            <a:ext cx="7929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Etapas del procedimiento sumarial </a:t>
            </a:r>
            <a:b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</a:b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Resolución UIF Nº 111/2012</a:t>
            </a:r>
            <a:endParaRPr lang="es-AR" sz="3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/>
            </a:endParaRPr>
          </a:p>
        </p:txBody>
      </p:sp>
      <p:graphicFrame>
        <p:nvGraphicFramePr>
          <p:cNvPr id="10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757785"/>
              </p:ext>
            </p:extLst>
          </p:nvPr>
        </p:nvGraphicFramePr>
        <p:xfrm>
          <a:off x="611814" y="2655450"/>
          <a:ext cx="11870608" cy="3709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07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5095" y="1506481"/>
            <a:ext cx="9741229" cy="114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Impacto del Enfoque Basado en Riesgo en el  </a:t>
            </a:r>
          </a:p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Régimen Administrativo Sancionador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15095" y="337550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Proyecto de reforma del Capítulo IV de la ley </a:t>
            </a:r>
            <a:r>
              <a:rPr lang="es-AR" dirty="0" smtClean="0"/>
              <a:t>25.246</a:t>
            </a:r>
          </a:p>
          <a:p>
            <a:r>
              <a:rPr lang="es-AR" dirty="0" smtClean="0"/>
              <a:t>Proyecto </a:t>
            </a:r>
            <a:r>
              <a:rPr lang="es-AR" dirty="0"/>
              <a:t>de reforma de la Resolución UIF Nº </a:t>
            </a:r>
            <a:r>
              <a:rPr lang="es-AR" dirty="0" smtClean="0"/>
              <a:t>111/12</a:t>
            </a:r>
          </a:p>
          <a:p>
            <a:r>
              <a:rPr lang="es-AR" dirty="0" smtClean="0"/>
              <a:t>Proyecto </a:t>
            </a:r>
            <a:r>
              <a:rPr lang="es-AR" dirty="0"/>
              <a:t>de Implementación del Sistema de Notificaciones y Tramitación </a:t>
            </a:r>
            <a:r>
              <a:rPr lang="es-AR" dirty="0" smtClean="0"/>
              <a:t>Electrónica</a:t>
            </a:r>
          </a:p>
          <a:p>
            <a:r>
              <a:rPr lang="es-AR" dirty="0" smtClean="0"/>
              <a:t>Proyecto </a:t>
            </a:r>
            <a:r>
              <a:rPr lang="es-AR" dirty="0"/>
              <a:t>de intervención de Regionales UIF en el procedimiento sumarial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561"/>
            <a:ext cx="12216747" cy="68441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87791" y="1506481"/>
            <a:ext cx="7929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Aspectos </a:t>
            </a:r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generales de aplicación al Régimen Administrativo Sancionador de la 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UIF</a:t>
            </a:r>
            <a:endParaRPr lang="es-AR" sz="3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24672" y="3225626"/>
            <a:ext cx="115674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000" dirty="0">
                <a:latin typeface="Optima" panose="020B0502050508020304" pitchFamily="34" charset="0"/>
              </a:rPr>
              <a:t>El sujeto pasible de sanciones es la persona humana o el órgano de administración de una Persona Jurídica comprendida en el art. 20 de la ley 25.246. </a:t>
            </a:r>
            <a:endParaRPr lang="es-AR" sz="2000" dirty="0" smtClean="0">
              <a:latin typeface="Optima" panose="020B05020505080203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latin typeface="Optima" panose="020B0502050508020304" pitchFamily="34" charset="0"/>
              </a:rPr>
              <a:t>La </a:t>
            </a:r>
            <a:r>
              <a:rPr lang="es-AR" sz="2000" dirty="0">
                <a:latin typeface="Optima" panose="020B0502050508020304" pitchFamily="34" charset="0"/>
              </a:rPr>
              <a:t>multa impuesta al órgano de administración es solidaria y se le aplica la misma multa a la Persona Jurídica (art. 20 bis de la ley 25.246).La sanción consiste en una multa dineraria</a:t>
            </a:r>
            <a:r>
              <a:rPr lang="es-AR" sz="2000" dirty="0" smtClean="0">
                <a:latin typeface="Optima" panose="020B05020505080203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s-AR" sz="2000" dirty="0" smtClean="0">
              <a:latin typeface="Optima" panose="020B05020505080203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737298" y="2702011"/>
            <a:ext cx="26968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5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Art. 24 Ley 25.246</a:t>
            </a:r>
          </a:p>
        </p:txBody>
      </p:sp>
    </p:spTree>
    <p:extLst>
      <p:ext uri="{BB962C8B-B14F-4D97-AF65-F5344CB8AC3E}">
        <p14:creationId xmlns:p14="http://schemas.microsoft.com/office/powerpoint/2010/main" val="1121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747" cy="6844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5095" y="1506481"/>
            <a:ext cx="9741229" cy="114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Impacto del Enfoque Basado en Riesgo en el  </a:t>
            </a:r>
          </a:p>
          <a:p>
            <a:pPr>
              <a:lnSpc>
                <a:spcPct val="120000"/>
              </a:lnSpc>
            </a:pP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 pitchFamily="34" charset="0"/>
              </a:rPr>
              <a:t>Régimen Administrativo Sancionador</a:t>
            </a:r>
            <a:endParaRPr lang="es-AR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15095" y="337550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Proyecto de reforma del Capítulo IV de la ley </a:t>
            </a:r>
            <a:r>
              <a:rPr lang="es-AR" dirty="0" smtClean="0"/>
              <a:t>25.246</a:t>
            </a:r>
          </a:p>
          <a:p>
            <a:r>
              <a:rPr lang="es-AR" dirty="0" smtClean="0"/>
              <a:t>Proyecto </a:t>
            </a:r>
            <a:r>
              <a:rPr lang="es-AR" dirty="0"/>
              <a:t>de reforma de la Resolución UIF Nº </a:t>
            </a:r>
            <a:r>
              <a:rPr lang="es-AR" dirty="0" smtClean="0"/>
              <a:t>111/12</a:t>
            </a:r>
          </a:p>
          <a:p>
            <a:r>
              <a:rPr lang="es-AR" dirty="0" smtClean="0"/>
              <a:t>Proyecto </a:t>
            </a:r>
            <a:r>
              <a:rPr lang="es-AR" dirty="0"/>
              <a:t>de Implementación del Sistema de Notificaciones y Tramitación </a:t>
            </a:r>
            <a:r>
              <a:rPr lang="es-AR" dirty="0" smtClean="0"/>
              <a:t>Electrónica</a:t>
            </a:r>
          </a:p>
          <a:p>
            <a:r>
              <a:rPr lang="es-AR" dirty="0" smtClean="0"/>
              <a:t>Proyecto </a:t>
            </a:r>
            <a:r>
              <a:rPr lang="es-AR" dirty="0"/>
              <a:t>de intervención de Regionales UIF en el procedimiento sumarial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561"/>
            <a:ext cx="12216747" cy="68441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87791" y="1506481"/>
            <a:ext cx="7929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Aspectos </a:t>
            </a:r>
            <a:r>
              <a:rPr lang="es-AR" sz="3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generales de aplicación al Régimen Administrativo Sancionador de la </a:t>
            </a:r>
            <a:r>
              <a:rPr lang="es-AR" sz="3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a" panose="020B0502050508020304"/>
              </a:rPr>
              <a:t>UIF</a:t>
            </a:r>
            <a:endParaRPr lang="es-AR" sz="3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panose="020B0502050508020304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24672" y="2702011"/>
            <a:ext cx="115674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latin typeface="Optima" panose="020B0502050508020304" pitchFamily="34" charset="0"/>
              </a:rPr>
              <a:t>El </a:t>
            </a:r>
            <a:r>
              <a:rPr lang="es-AR" sz="2000" dirty="0">
                <a:latin typeface="Optima" panose="020B0502050508020304" pitchFamily="34" charset="0"/>
              </a:rPr>
              <a:t>monto de la sanción </a:t>
            </a:r>
            <a:r>
              <a:rPr lang="es-AR" sz="2000" dirty="0" smtClean="0">
                <a:latin typeface="Optima" panose="020B0502050508020304" pitchFamily="34" charset="0"/>
              </a:rPr>
              <a:t>será </a:t>
            </a:r>
            <a:r>
              <a:rPr lang="es-AR" sz="2000" dirty="0">
                <a:latin typeface="Optima" panose="020B0502050508020304" pitchFamily="34" charset="0"/>
              </a:rPr>
              <a:t>de una (1) a diez (10) veces del valor total de los bienes u operaciones a los que se refiera la infracción (ROS). Si no fuese posible establecer el valor real de los bienes, la multa será de diez mil pesos ($ 10.000) a cien mil pesos ($ 100.000) (art. 24 de la ley 25.246</a:t>
            </a:r>
            <a:r>
              <a:rPr lang="es-AR" sz="2000" dirty="0" smtClean="0">
                <a:latin typeface="Optima" panose="020B0502050508020304" pitchFamily="34" charset="0"/>
              </a:rPr>
              <a:t>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latin typeface="Optima" panose="020B0502050508020304" pitchFamily="34" charset="0"/>
              </a:rPr>
              <a:t>La </a:t>
            </a:r>
            <a:r>
              <a:rPr lang="es-AR" sz="2000" dirty="0">
                <a:latin typeface="Optima" panose="020B0502050508020304" pitchFamily="34" charset="0"/>
              </a:rPr>
              <a:t>acción para aplicar la sanción establecida en este artículo prescribirá a los cinco (5) años, del incumplimiento. Igual plazo regirá para la ejecución de la multa, computados a partir de que quede firme el acto que así la disponga.</a:t>
            </a:r>
            <a:endParaRPr lang="es-AR" sz="2000" dirty="0" smtClean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1334</Words>
  <Application>Microsoft Office PowerPoint</Application>
  <PresentationFormat>Personalizado</PresentationFormat>
  <Paragraphs>132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Eleonora Alday</dc:creator>
  <cp:lastModifiedBy>Luffi</cp:lastModifiedBy>
  <cp:revision>28</cp:revision>
  <dcterms:created xsi:type="dcterms:W3CDTF">2017-04-12T18:36:21Z</dcterms:created>
  <dcterms:modified xsi:type="dcterms:W3CDTF">2018-08-03T01:12:26Z</dcterms:modified>
</cp:coreProperties>
</file>