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56" r:id="rId4"/>
    <p:sldId id="257" r:id="rId5"/>
    <p:sldId id="258" r:id="rId6"/>
    <p:sldId id="259" r:id="rId7"/>
    <p:sldId id="278" r:id="rId8"/>
    <p:sldId id="277" r:id="rId9"/>
    <p:sldId id="279" r:id="rId10"/>
    <p:sldId id="270" r:id="rId11"/>
    <p:sldId id="271" r:id="rId12"/>
    <p:sldId id="272" r:id="rId13"/>
    <p:sldId id="261" r:id="rId14"/>
    <p:sldId id="262" r:id="rId15"/>
    <p:sldId id="275" r:id="rId16"/>
    <p:sldId id="276" r:id="rId17"/>
    <p:sldId id="263" r:id="rId18"/>
    <p:sldId id="264" r:id="rId19"/>
    <p:sldId id="273" r:id="rId20"/>
    <p:sldId id="274" r:id="rId21"/>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7" autoAdjust="0"/>
    <p:restoredTop sz="94660"/>
  </p:normalViewPr>
  <p:slideViewPr>
    <p:cSldViewPr>
      <p:cViewPr varScale="1">
        <p:scale>
          <a:sx n="87" d="100"/>
          <a:sy n="87" d="100"/>
        </p:scale>
        <p:origin x="148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445110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s-ES" smtClean="0"/>
              <a:t>Haga clic para modificar el estilo de título del patrón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121293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1477879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81772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4182317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19789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3858747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774780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3820764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281415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345982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smtClean="0"/>
              <a:t>Haga clic para modificar el estilo de título del patrón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201571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303239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295285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270426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146909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8D51C20-546E-429A-91B5-BC4E634BDAB3}" type="datetimeFigureOut">
              <a:rPr lang="es-ES_tradnl" smtClean="0"/>
              <a:pPr/>
              <a:t>14/08/2018</a:t>
            </a:fld>
            <a:endParaRPr lang="es-ES_tradnl"/>
          </a:p>
        </p:txBody>
      </p:sp>
      <p:sp>
        <p:nvSpPr>
          <p:cNvPr id="6" name="Footer Placeholder 5"/>
          <p:cNvSpPr>
            <a:spLocks noGrp="1"/>
          </p:cNvSpPr>
          <p:nvPr>
            <p:ph type="ftr" sz="quarter" idx="11"/>
          </p:nvPr>
        </p:nvSpPr>
        <p:spPr>
          <a:xfrm>
            <a:off x="533400" y="6172200"/>
            <a:ext cx="5811724" cy="365125"/>
          </a:xfrm>
        </p:spPr>
        <p:txBody>
          <a:bodyPr/>
          <a:lstStyle/>
          <a:p>
            <a:endParaRPr lang="es-ES_tradnl"/>
          </a:p>
        </p:txBody>
      </p:sp>
      <p:sp>
        <p:nvSpPr>
          <p:cNvPr id="7" name="Slide Number Placeholder 6"/>
          <p:cNvSpPr>
            <a:spLocks noGrp="1"/>
          </p:cNvSpPr>
          <p:nvPr>
            <p:ph type="sldNum" sz="quarter" idx="12"/>
          </p:nvPr>
        </p:nvSpPr>
        <p:spPr/>
        <p:txBody>
          <a:body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30773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8D51C20-546E-429A-91B5-BC4E634BDAB3}" type="datetimeFigureOut">
              <a:rPr lang="es-ES_tradnl" smtClean="0"/>
              <a:pPr/>
              <a:t>14/08/2018</a:t>
            </a:fld>
            <a:endParaRPr lang="es-ES_tradnl"/>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ES_tradnl"/>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629C9CD-CB69-4B5B-BF82-5001FAB38DEC}" type="slidenum">
              <a:rPr lang="es-ES_tradnl" smtClean="0"/>
              <a:pPr/>
              <a:t>‹Nº›</a:t>
            </a:fld>
            <a:endParaRPr lang="es-ES_tradnl"/>
          </a:p>
        </p:txBody>
      </p:sp>
    </p:spTree>
    <p:extLst>
      <p:ext uri="{BB962C8B-B14F-4D97-AF65-F5344CB8AC3E}">
        <p14:creationId xmlns:p14="http://schemas.microsoft.com/office/powerpoint/2010/main" val="33444477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1800" b="1" dirty="0" smtClean="0"/>
              <a:t>Primer foro del segundo trimestre – año 2.018</a:t>
            </a:r>
            <a:br>
              <a:rPr lang="es-ES" sz="1800" b="1" dirty="0" smtClean="0"/>
            </a:br>
            <a:r>
              <a:rPr lang="es-ES" sz="1800" dirty="0" smtClean="0"/>
              <a:t>directora: esc. Cristina e. </a:t>
            </a:r>
            <a:r>
              <a:rPr lang="es-ES" sz="1800" dirty="0" err="1" smtClean="0"/>
              <a:t>falagan</a:t>
            </a:r>
            <a:r>
              <a:rPr lang="es-ES" sz="1800" dirty="0" smtClean="0"/>
              <a:t/>
            </a:r>
            <a:br>
              <a:rPr lang="es-ES" sz="1800" dirty="0" smtClean="0"/>
            </a:br>
            <a:r>
              <a:rPr lang="es-ES" sz="1800" dirty="0" smtClean="0"/>
              <a:t>VICE DIRECTOR: ESC. ROQUE A. J. SILVA</a:t>
            </a:r>
            <a:br>
              <a:rPr lang="es-ES" sz="1800" dirty="0" smtClean="0"/>
            </a:br>
            <a:r>
              <a:rPr lang="es-ES" sz="1800" dirty="0" smtClean="0"/>
              <a:t>SECRETARIA: ESC. CLAUDIA I. VARESE</a:t>
            </a:r>
            <a:endParaRPr lang="es-ES" sz="1800" dirty="0"/>
          </a:p>
        </p:txBody>
      </p:sp>
      <p:sp>
        <p:nvSpPr>
          <p:cNvPr id="3" name="Marcador de contenido 2"/>
          <p:cNvSpPr>
            <a:spLocks noGrp="1"/>
          </p:cNvSpPr>
          <p:nvPr>
            <p:ph idx="1"/>
          </p:nvPr>
        </p:nvSpPr>
        <p:spPr/>
        <p:txBody>
          <a:bodyPr>
            <a:normAutofit/>
          </a:bodyPr>
          <a:lstStyle/>
          <a:p>
            <a:pPr marL="0" indent="0" algn="ctr">
              <a:buNone/>
            </a:pPr>
            <a:r>
              <a:rPr lang="es-ES" sz="3600" b="1" dirty="0" smtClean="0"/>
              <a:t>Ateneo de Estudios e Investigaciones en Derecho Notarial y Registral</a:t>
            </a:r>
          </a:p>
          <a:p>
            <a:pPr marL="0" indent="0" algn="ctr">
              <a:buNone/>
            </a:pPr>
            <a:r>
              <a:rPr lang="es-ES" sz="3600" b="1" dirty="0" smtClean="0"/>
              <a:t>Colegio de Escribanos de la Provincia de Corrientes</a:t>
            </a:r>
            <a:endParaRPr lang="es-ES" sz="3600" b="1" dirty="0"/>
          </a:p>
        </p:txBody>
      </p:sp>
    </p:spTree>
    <p:extLst>
      <p:ext uri="{BB962C8B-B14F-4D97-AF65-F5344CB8AC3E}">
        <p14:creationId xmlns:p14="http://schemas.microsoft.com/office/powerpoint/2010/main" val="1994346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33400" y="5517232"/>
            <a:ext cx="6554867" cy="502568"/>
          </a:xfrm>
        </p:spPr>
        <p:txBody>
          <a:bodyPr>
            <a:normAutofit fontScale="90000"/>
          </a:bodyPr>
          <a:lstStyle/>
          <a:p>
            <a:r>
              <a:rPr lang="es-ES" dirty="0" smtClean="0"/>
              <a:t>REGLAMENTACION</a:t>
            </a:r>
            <a:endParaRPr lang="es-ES" dirty="0"/>
          </a:p>
        </p:txBody>
      </p:sp>
      <p:sp>
        <p:nvSpPr>
          <p:cNvPr id="5" name="Marcador de texto 4"/>
          <p:cNvSpPr>
            <a:spLocks noGrp="1"/>
          </p:cNvSpPr>
          <p:nvPr>
            <p:ph type="body" idx="1"/>
          </p:nvPr>
        </p:nvSpPr>
        <p:spPr/>
        <p:txBody>
          <a:bodyPr/>
          <a:lstStyle/>
          <a:p>
            <a:r>
              <a:rPr lang="es-ES" dirty="0" smtClean="0"/>
              <a:t>ACTA –ART 28</a:t>
            </a:r>
            <a:endParaRPr lang="es-ES" dirty="0"/>
          </a:p>
        </p:txBody>
      </p:sp>
      <p:sp>
        <p:nvSpPr>
          <p:cNvPr id="6" name="Marcador de contenido 5"/>
          <p:cNvSpPr>
            <a:spLocks noGrp="1"/>
          </p:cNvSpPr>
          <p:nvPr>
            <p:ph sz="half" idx="2"/>
          </p:nvPr>
        </p:nvSpPr>
        <p:spPr>
          <a:xfrm>
            <a:off x="533399" y="1143000"/>
            <a:ext cx="3945467" cy="4230216"/>
          </a:xfrm>
        </p:spPr>
        <p:txBody>
          <a:bodyPr>
            <a:normAutofit fontScale="47500" lnSpcReduction="20000"/>
          </a:bodyPr>
          <a:lstStyle/>
          <a:p>
            <a:pPr algn="just"/>
            <a:r>
              <a:rPr lang="es-ES" dirty="0">
                <a:solidFill>
                  <a:schemeClr val="bg1"/>
                </a:solidFill>
              </a:rPr>
              <a:t>1) Número de acta y de libro;</a:t>
            </a:r>
          </a:p>
          <a:p>
            <a:pPr algn="just"/>
            <a:r>
              <a:rPr lang="es-ES" dirty="0">
                <a:solidFill>
                  <a:schemeClr val="bg1"/>
                </a:solidFill>
              </a:rPr>
              <a:t>2) Lugar y fecha en que es labrada; si cualquiera de las partes lo requiere o el escribano lo considera conveniente, la hora en que se firma el instrumento</a:t>
            </a:r>
          </a:p>
          <a:p>
            <a:pPr algn="just"/>
            <a:r>
              <a:rPr lang="es-ES" dirty="0">
                <a:solidFill>
                  <a:schemeClr val="bg1"/>
                </a:solidFill>
              </a:rPr>
              <a:t>3) Carácter en que actúa el escribano interviniente y número y sede del Registro, o en su caso de Colegiado;</a:t>
            </a:r>
          </a:p>
          <a:p>
            <a:pPr algn="just"/>
            <a:r>
              <a:rPr lang="es-ES" dirty="0">
                <a:solidFill>
                  <a:schemeClr val="bg1"/>
                </a:solidFill>
              </a:rPr>
              <a:t>4) Los nombres y apellidos completos sin abreviaturas, nacionalidad, fecha de nacimiento, estado civil, tipo y número de documento de identidad y domicilio real y especial si lo hubiera de los requirentes; si el otorgante representa a una persona jurídica deberá dejarse constancia de su denominación completa, domicilio social y datos de inscripción de su constitución si tuviere y/o corresponde</a:t>
            </a:r>
          </a:p>
          <a:p>
            <a:pPr algn="just"/>
            <a:r>
              <a:rPr lang="es-ES" dirty="0">
                <a:solidFill>
                  <a:schemeClr val="bg1"/>
                </a:solidFill>
              </a:rPr>
              <a:t>5) El modo empleado para individualizar a los comparecientes que deberá ser alguno de los establecidos en el artículo 306 del Código Civil y Comercial;</a:t>
            </a:r>
          </a:p>
          <a:p>
            <a:pPr algn="just"/>
            <a:r>
              <a:rPr lang="es-ES" dirty="0">
                <a:solidFill>
                  <a:schemeClr val="bg1"/>
                </a:solidFill>
              </a:rPr>
              <a:t>6) Carácter en el que manifiestan intervenir los requirentes, consignando –en caso de representación- los documentos habilitantes de los que resulta, haciéndose constar que el Escribano los tiene a la vista en original o copias certificadas en legal forma y que contienen facultades suficientes para el acto de que se trata.</a:t>
            </a:r>
          </a:p>
          <a:p>
            <a:pPr algn="just"/>
            <a:r>
              <a:rPr lang="es-ES" dirty="0">
                <a:solidFill>
                  <a:schemeClr val="bg1"/>
                </a:solidFill>
              </a:rPr>
              <a:t>7) Rogatoria;</a:t>
            </a:r>
          </a:p>
          <a:p>
            <a:pPr algn="just"/>
            <a:endParaRPr lang="es-ES" dirty="0">
              <a:solidFill>
                <a:schemeClr val="bg1"/>
              </a:solidFill>
            </a:endParaRPr>
          </a:p>
        </p:txBody>
      </p:sp>
      <p:sp>
        <p:nvSpPr>
          <p:cNvPr id="7" name="Marcador de texto 6"/>
          <p:cNvSpPr>
            <a:spLocks noGrp="1"/>
          </p:cNvSpPr>
          <p:nvPr>
            <p:ph type="body" sz="quarter" idx="3"/>
          </p:nvPr>
        </p:nvSpPr>
        <p:spPr/>
        <p:txBody>
          <a:bodyPr/>
          <a:lstStyle/>
          <a:p>
            <a:r>
              <a:rPr lang="es-ES" dirty="0" smtClean="0"/>
              <a:t>FOJA-ART 46</a:t>
            </a:r>
            <a:endParaRPr lang="es-ES" dirty="0"/>
          </a:p>
        </p:txBody>
      </p:sp>
      <p:sp>
        <p:nvSpPr>
          <p:cNvPr id="8" name="Marcador de contenido 7"/>
          <p:cNvSpPr>
            <a:spLocks noGrp="1"/>
          </p:cNvSpPr>
          <p:nvPr>
            <p:ph sz="quarter" idx="4"/>
          </p:nvPr>
        </p:nvSpPr>
        <p:spPr>
          <a:xfrm>
            <a:off x="4662362" y="1143000"/>
            <a:ext cx="3956705" cy="4876800"/>
          </a:xfrm>
        </p:spPr>
        <p:txBody>
          <a:bodyPr>
            <a:noAutofit/>
          </a:bodyPr>
          <a:lstStyle/>
          <a:p>
            <a:pPr algn="just"/>
            <a:r>
              <a:rPr lang="es-ES" sz="1000" dirty="0">
                <a:solidFill>
                  <a:schemeClr val="bg1"/>
                </a:solidFill>
              </a:rPr>
              <a:t>1) Número de la escritura en que se labró el acta de requerimiento y del respectivo folio del protocolo o el número del acta y folio del Libro de requerimientos.</a:t>
            </a:r>
          </a:p>
          <a:p>
            <a:pPr algn="just"/>
            <a:r>
              <a:rPr lang="es-ES" sz="1000" dirty="0">
                <a:solidFill>
                  <a:schemeClr val="bg1"/>
                </a:solidFill>
              </a:rPr>
              <a:t>2) Lugar y fecha del acta de requerimiento; si cualquiera de las partes lo requiere o el escribano lo considera conveniente, la hora en que se firma el instrumento</a:t>
            </a:r>
          </a:p>
          <a:p>
            <a:pPr algn="just"/>
            <a:r>
              <a:rPr lang="es-ES" sz="1000" dirty="0">
                <a:solidFill>
                  <a:schemeClr val="bg1"/>
                </a:solidFill>
              </a:rPr>
              <a:t>3) Carácter en que actúa el Escribano interviniente y número y sede del Registro </a:t>
            </a:r>
            <a:r>
              <a:rPr lang="es-ES" sz="1000" dirty="0" err="1">
                <a:solidFill>
                  <a:schemeClr val="bg1"/>
                </a:solidFill>
              </a:rPr>
              <a:t>ó</a:t>
            </a:r>
            <a:r>
              <a:rPr lang="es-ES" sz="1000" dirty="0">
                <a:solidFill>
                  <a:schemeClr val="bg1"/>
                </a:solidFill>
              </a:rPr>
              <a:t> en su caso de colegiado.</a:t>
            </a:r>
          </a:p>
          <a:p>
            <a:pPr algn="just"/>
            <a:r>
              <a:rPr lang="es-ES" sz="1000" dirty="0">
                <a:solidFill>
                  <a:schemeClr val="bg1"/>
                </a:solidFill>
              </a:rPr>
              <a:t>4) Los nombres y apellidos completos sin abreviaturas, nacionalidad, fecha de nacimiento, estado civil, tipo y número de documento de identidad y domicilio real y especial si lo hubiera de los requirentes; si el otorgante representa a una persona jurídica deberá dejarse constancia de su denominación completa, domicilio social y datos de inscripción de su constitución si tuviere y/o corresponde</a:t>
            </a:r>
          </a:p>
          <a:p>
            <a:pPr algn="just"/>
            <a:r>
              <a:rPr lang="es-ES" sz="1000" dirty="0">
                <a:solidFill>
                  <a:schemeClr val="bg1"/>
                </a:solidFill>
              </a:rPr>
              <a:t>5) El modo empleado para individualizar a los comparecientes, conforme a los medios establecidos en el artículo 306 del Código Civil y Comercial de la Nación.</a:t>
            </a:r>
          </a:p>
          <a:p>
            <a:pPr algn="just"/>
            <a:r>
              <a:rPr lang="es-ES" sz="1000" dirty="0">
                <a:solidFill>
                  <a:schemeClr val="bg1"/>
                </a:solidFill>
              </a:rPr>
              <a:t>6) Carácter en el que manifiestan intervenir los requirentes, consignando –en caso de solicitarse que se certifique notarialmente la invocada personería- los documentos habilitantes de los que resulta, haciéndose constar que el Escribano los tiene a la vista en original o copias certificadas en legal forma y que contienen facultades suficientes para el acto de que se trata.</a:t>
            </a:r>
          </a:p>
          <a:p>
            <a:pPr algn="just"/>
            <a:endParaRPr lang="es-ES" sz="1000" dirty="0">
              <a:solidFill>
                <a:schemeClr val="bg1"/>
              </a:solidFill>
            </a:endParaRPr>
          </a:p>
        </p:txBody>
      </p:sp>
    </p:spTree>
    <p:extLst>
      <p:ext uri="{BB962C8B-B14F-4D97-AF65-F5344CB8AC3E}">
        <p14:creationId xmlns:p14="http://schemas.microsoft.com/office/powerpoint/2010/main" val="2589438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5589240"/>
            <a:ext cx="6554867" cy="430560"/>
          </a:xfrm>
        </p:spPr>
        <p:txBody>
          <a:bodyPr>
            <a:normAutofit fontScale="90000"/>
          </a:bodyPr>
          <a:lstStyle/>
          <a:p>
            <a:r>
              <a:rPr lang="es-ES" dirty="0" smtClean="0"/>
              <a:t>REGLAMENTACION</a:t>
            </a:r>
            <a:endParaRPr lang="es-ES" dirty="0"/>
          </a:p>
        </p:txBody>
      </p:sp>
      <p:sp>
        <p:nvSpPr>
          <p:cNvPr id="3" name="Marcador de texto 2"/>
          <p:cNvSpPr>
            <a:spLocks noGrp="1"/>
          </p:cNvSpPr>
          <p:nvPr>
            <p:ph type="body" idx="1"/>
          </p:nvPr>
        </p:nvSpPr>
        <p:spPr/>
        <p:txBody>
          <a:bodyPr/>
          <a:lstStyle/>
          <a:p>
            <a:r>
              <a:rPr lang="es-ES" dirty="0" smtClean="0"/>
              <a:t>ACTA- ART 28</a:t>
            </a:r>
            <a:endParaRPr lang="es-ES" dirty="0"/>
          </a:p>
        </p:txBody>
      </p:sp>
      <p:sp>
        <p:nvSpPr>
          <p:cNvPr id="4" name="Marcador de contenido 3"/>
          <p:cNvSpPr>
            <a:spLocks noGrp="1"/>
          </p:cNvSpPr>
          <p:nvPr>
            <p:ph sz="half" idx="2"/>
          </p:nvPr>
        </p:nvSpPr>
        <p:spPr>
          <a:xfrm>
            <a:off x="533399" y="1143000"/>
            <a:ext cx="3945467" cy="4302224"/>
          </a:xfrm>
        </p:spPr>
        <p:txBody>
          <a:bodyPr>
            <a:noAutofit/>
          </a:bodyPr>
          <a:lstStyle/>
          <a:p>
            <a:pPr algn="just"/>
            <a:r>
              <a:rPr lang="es-ES" sz="1100" dirty="0">
                <a:solidFill>
                  <a:schemeClr val="bg1"/>
                </a:solidFill>
              </a:rPr>
              <a:t>8) Una precisa identificación del documento en que estampan sus firmas y –en general- todas y cada una de las demás circunstancias que se consignen en el respectivo acto notarial de certificación de firmas. Tratándose de actos jurídicos onerosos, el precio o valor que se consigne;</a:t>
            </a:r>
          </a:p>
          <a:p>
            <a:pPr algn="just"/>
            <a:r>
              <a:rPr lang="es-ES" sz="1100" dirty="0">
                <a:solidFill>
                  <a:schemeClr val="bg1"/>
                </a:solidFill>
              </a:rPr>
              <a:t>9)  Firma y sello del escribano interviniente.</a:t>
            </a:r>
          </a:p>
          <a:p>
            <a:pPr algn="just"/>
            <a:r>
              <a:rPr lang="es-ES" sz="1100" dirty="0">
                <a:solidFill>
                  <a:schemeClr val="bg1"/>
                </a:solidFill>
              </a:rPr>
              <a:t>10) Serie y número de los sellados de certificaciones utilizados, en su caso.</a:t>
            </a:r>
          </a:p>
          <a:p>
            <a:pPr algn="just"/>
            <a:r>
              <a:rPr lang="es-ES" sz="1100" dirty="0">
                <a:solidFill>
                  <a:schemeClr val="bg1"/>
                </a:solidFill>
              </a:rPr>
              <a:t>11) En caso de corresponder, se consignará:</a:t>
            </a:r>
          </a:p>
          <a:p>
            <a:pPr marL="0" indent="0" algn="just">
              <a:buNone/>
            </a:pPr>
            <a:r>
              <a:rPr lang="es-ES" sz="1100" dirty="0">
                <a:solidFill>
                  <a:schemeClr val="bg1"/>
                </a:solidFill>
              </a:rPr>
              <a:t>a) La redacción del documento en idioma extranjero y su traducción previa, en caso de que el escribano no conozca el idioma, teniendo en cuenta las pautas establecidas en el artículo 302 del Código Civil y Comercial de la Nación.</a:t>
            </a:r>
          </a:p>
          <a:p>
            <a:pPr marL="0" indent="0" algn="just">
              <a:buNone/>
            </a:pPr>
            <a:r>
              <a:rPr lang="es-ES" sz="1100" dirty="0">
                <a:solidFill>
                  <a:schemeClr val="bg1"/>
                </a:solidFill>
              </a:rPr>
              <a:t>b) La existencia o no de datos en blanco;</a:t>
            </a:r>
          </a:p>
          <a:p>
            <a:pPr marL="0" indent="0" algn="just">
              <a:buNone/>
            </a:pPr>
            <a:r>
              <a:rPr lang="es-ES" sz="1100" dirty="0">
                <a:solidFill>
                  <a:srgbClr val="FF0000"/>
                </a:solidFill>
              </a:rPr>
              <a:t>c) La certificación de impresiones digitales en los casos del art. 313 del Código Civil </a:t>
            </a:r>
            <a:r>
              <a:rPr lang="es-ES" sz="1100" u="sng" dirty="0">
                <a:solidFill>
                  <a:srgbClr val="FF0000"/>
                </a:solidFill>
              </a:rPr>
              <a:t>o</a:t>
            </a:r>
            <a:r>
              <a:rPr lang="es-ES" sz="1100" dirty="0">
                <a:solidFill>
                  <a:srgbClr val="FF0000"/>
                </a:solidFill>
              </a:rPr>
              <a:t> la intervención de testigos, en caso de corresponder o considerar necesario el escribano actuante.</a:t>
            </a:r>
          </a:p>
          <a:p>
            <a:pPr algn="just"/>
            <a:endParaRPr lang="es-ES" sz="1100" dirty="0">
              <a:solidFill>
                <a:schemeClr val="bg1"/>
              </a:solidFill>
            </a:endParaRPr>
          </a:p>
        </p:txBody>
      </p:sp>
      <p:sp>
        <p:nvSpPr>
          <p:cNvPr id="5" name="Marcador de texto 4"/>
          <p:cNvSpPr>
            <a:spLocks noGrp="1"/>
          </p:cNvSpPr>
          <p:nvPr>
            <p:ph type="body" sz="quarter" idx="3"/>
          </p:nvPr>
        </p:nvSpPr>
        <p:spPr/>
        <p:txBody>
          <a:bodyPr/>
          <a:lstStyle/>
          <a:p>
            <a:r>
              <a:rPr lang="es-ES" dirty="0" smtClean="0"/>
              <a:t>FOJA- ART 46</a:t>
            </a:r>
            <a:endParaRPr lang="es-ES" dirty="0"/>
          </a:p>
        </p:txBody>
      </p:sp>
      <p:sp>
        <p:nvSpPr>
          <p:cNvPr id="6" name="Marcador de contenido 5"/>
          <p:cNvSpPr>
            <a:spLocks noGrp="1"/>
          </p:cNvSpPr>
          <p:nvPr>
            <p:ph sz="quarter" idx="4"/>
          </p:nvPr>
        </p:nvSpPr>
        <p:spPr>
          <a:xfrm>
            <a:off x="4662362" y="1143000"/>
            <a:ext cx="3956705" cy="4302224"/>
          </a:xfrm>
        </p:spPr>
        <p:txBody>
          <a:bodyPr>
            <a:normAutofit fontScale="55000" lnSpcReduction="20000"/>
          </a:bodyPr>
          <a:lstStyle/>
          <a:p>
            <a:pPr algn="just"/>
            <a:r>
              <a:rPr lang="es-ES" dirty="0">
                <a:solidFill>
                  <a:schemeClr val="bg1"/>
                </a:solidFill>
              </a:rPr>
              <a:t>8) Firma y sello del escribano interviniente.</a:t>
            </a:r>
          </a:p>
          <a:p>
            <a:pPr algn="just"/>
            <a:r>
              <a:rPr lang="es-ES" dirty="0">
                <a:solidFill>
                  <a:schemeClr val="bg1"/>
                </a:solidFill>
              </a:rPr>
              <a:t>9) En caso de corresponder, se consignará:</a:t>
            </a:r>
          </a:p>
          <a:p>
            <a:pPr marL="0" indent="0" algn="just">
              <a:buNone/>
            </a:pPr>
            <a:r>
              <a:rPr lang="es-ES" dirty="0">
                <a:solidFill>
                  <a:schemeClr val="bg1"/>
                </a:solidFill>
              </a:rPr>
              <a:t>a) La redacción del documento en idioma extranjero y su traducción previa, en caso de que el escribano no conozca el idioma.</a:t>
            </a:r>
          </a:p>
          <a:p>
            <a:pPr marL="0" indent="0" algn="just">
              <a:buNone/>
            </a:pPr>
            <a:r>
              <a:rPr lang="es-ES" dirty="0">
                <a:solidFill>
                  <a:schemeClr val="bg1"/>
                </a:solidFill>
              </a:rPr>
              <a:t>b) La existencia de datos en blanco.</a:t>
            </a:r>
          </a:p>
          <a:p>
            <a:pPr marL="0" indent="0" algn="just">
              <a:buNone/>
            </a:pPr>
            <a:r>
              <a:rPr lang="es-ES" dirty="0">
                <a:solidFill>
                  <a:srgbClr val="FF0000"/>
                </a:solidFill>
              </a:rPr>
              <a:t>c) La certificación de impresiones digitales en los casos del art. 313 del Código Civil </a:t>
            </a:r>
            <a:r>
              <a:rPr lang="es-ES" u="sng" dirty="0">
                <a:solidFill>
                  <a:srgbClr val="FF0000"/>
                </a:solidFill>
              </a:rPr>
              <a:t>o</a:t>
            </a:r>
            <a:r>
              <a:rPr lang="es-ES" dirty="0">
                <a:solidFill>
                  <a:srgbClr val="FF0000"/>
                </a:solidFill>
              </a:rPr>
              <a:t> la intervención de testigos, en caso de corresponder o considerar necesario el escribano actuante.</a:t>
            </a:r>
          </a:p>
          <a:p>
            <a:pPr marL="0" indent="0" algn="just">
              <a:buNone/>
            </a:pPr>
            <a:r>
              <a:rPr lang="es-ES" dirty="0">
                <a:solidFill>
                  <a:schemeClr val="bg1"/>
                </a:solidFill>
              </a:rPr>
              <a:t>d) Tratándose de actos jurídicos onerosos, el precio o valor que se consigne.</a:t>
            </a:r>
          </a:p>
          <a:p>
            <a:pPr marL="0" indent="0" algn="just">
              <a:buNone/>
            </a:pPr>
            <a:r>
              <a:rPr lang="es-ES" dirty="0">
                <a:solidFill>
                  <a:schemeClr val="bg1"/>
                </a:solidFill>
              </a:rPr>
              <a:t>e) La constancia de haberse abonado o retenido el importe que corresponda a la tributación que grava el acto, con indicación de la fecha y caja interviniente o número del timbrado o del comprobante oficial de pago. Idéntico procedimiento se observará cuando se retengan sumas destinadas a </a:t>
            </a:r>
            <a:r>
              <a:rPr lang="es-ES" dirty="0" err="1">
                <a:solidFill>
                  <a:schemeClr val="bg1"/>
                </a:solidFill>
              </a:rPr>
              <a:t>oblar</a:t>
            </a:r>
            <a:r>
              <a:rPr lang="es-ES" dirty="0">
                <a:solidFill>
                  <a:schemeClr val="bg1"/>
                </a:solidFill>
              </a:rPr>
              <a:t> el Impuesto a la Transmisión Onerosa de Bienes Inmuebles o el Impuesto a las Ganancias cuando en el documento conste que se ha otorgado la posesión de inmuebles al adquirente.</a:t>
            </a:r>
          </a:p>
          <a:p>
            <a:pPr marL="0" indent="0" algn="just">
              <a:buNone/>
            </a:pPr>
            <a:endParaRPr lang="es-ES" dirty="0">
              <a:solidFill>
                <a:schemeClr val="bg1"/>
              </a:solidFill>
            </a:endParaRPr>
          </a:p>
        </p:txBody>
      </p:sp>
    </p:spTree>
    <p:extLst>
      <p:ext uri="{BB962C8B-B14F-4D97-AF65-F5344CB8AC3E}">
        <p14:creationId xmlns:p14="http://schemas.microsoft.com/office/powerpoint/2010/main" val="127554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5445224"/>
            <a:ext cx="6554867" cy="574576"/>
          </a:xfrm>
        </p:spPr>
        <p:txBody>
          <a:bodyPr>
            <a:normAutofit fontScale="90000"/>
          </a:bodyPr>
          <a:lstStyle/>
          <a:p>
            <a:r>
              <a:rPr lang="es-ES" dirty="0" smtClean="0"/>
              <a:t>REGLAMENTACION</a:t>
            </a:r>
            <a:endParaRPr lang="es-ES" dirty="0"/>
          </a:p>
        </p:txBody>
      </p:sp>
      <p:sp>
        <p:nvSpPr>
          <p:cNvPr id="3" name="Marcador de texto 2"/>
          <p:cNvSpPr>
            <a:spLocks noGrp="1"/>
          </p:cNvSpPr>
          <p:nvPr>
            <p:ph type="body" idx="1"/>
          </p:nvPr>
        </p:nvSpPr>
        <p:spPr/>
        <p:txBody>
          <a:bodyPr/>
          <a:lstStyle/>
          <a:p>
            <a:r>
              <a:rPr lang="es-ES" dirty="0" smtClean="0"/>
              <a:t>ACTA- ART 28</a:t>
            </a:r>
            <a:endParaRPr lang="es-ES" dirty="0"/>
          </a:p>
        </p:txBody>
      </p:sp>
      <p:sp>
        <p:nvSpPr>
          <p:cNvPr id="4" name="Marcador de contenido 3"/>
          <p:cNvSpPr>
            <a:spLocks noGrp="1"/>
          </p:cNvSpPr>
          <p:nvPr>
            <p:ph sz="half" idx="2"/>
          </p:nvPr>
        </p:nvSpPr>
        <p:spPr/>
        <p:txBody>
          <a:bodyPr>
            <a:normAutofit/>
          </a:bodyPr>
          <a:lstStyle/>
          <a:p>
            <a:pPr marL="0" indent="0" algn="just">
              <a:buNone/>
            </a:pPr>
            <a:r>
              <a:rPr lang="es-ES" sz="1200" dirty="0">
                <a:solidFill>
                  <a:schemeClr val="bg1"/>
                </a:solidFill>
              </a:rPr>
              <a:t>d) La constancia de haberse abonado o retenido el importe que corresponda a la tributación que grava el acto, con indicación de la fecha y caja interviniente o número del timbrado o del comprobante oficial de pago. Idéntico procedimiento se observará cuando se retengan sumas destinadas a </a:t>
            </a:r>
            <a:r>
              <a:rPr lang="es-ES" sz="1200" dirty="0" err="1">
                <a:solidFill>
                  <a:schemeClr val="bg1"/>
                </a:solidFill>
              </a:rPr>
              <a:t>oblar</a:t>
            </a:r>
            <a:r>
              <a:rPr lang="es-ES" sz="1200" dirty="0">
                <a:solidFill>
                  <a:schemeClr val="bg1"/>
                </a:solidFill>
              </a:rPr>
              <a:t> el Impuesto a la Transmisión Onerosa de Bienes Inmuebles o el Impuesto a las Ganancias cuando en el documento conste que se ha otorgado la posesión de inmuebles al adquirente.</a:t>
            </a:r>
          </a:p>
          <a:p>
            <a:pPr marL="0" indent="0" algn="just">
              <a:buNone/>
            </a:pPr>
            <a:r>
              <a:rPr lang="es-ES" sz="1200" dirty="0">
                <a:solidFill>
                  <a:schemeClr val="bg1"/>
                </a:solidFill>
              </a:rPr>
              <a:t>e) En </a:t>
            </a:r>
            <a:r>
              <a:rPr lang="es-ES" sz="1200" b="1" u="sng" dirty="0">
                <a:solidFill>
                  <a:srgbClr val="FF0000"/>
                </a:solidFill>
              </a:rPr>
              <a:t>observaciones</a:t>
            </a:r>
            <a:r>
              <a:rPr lang="es-ES" sz="1200" dirty="0">
                <a:solidFill>
                  <a:schemeClr val="bg1"/>
                </a:solidFill>
              </a:rPr>
              <a:t>: lo que deba hacerse constar como consecuencia de lo dispuesto en otros artículos de esta Reglamentación y/o cualquier otro dato que el escribano considere de </a:t>
            </a:r>
            <a:r>
              <a:rPr lang="es-ES" sz="1200" dirty="0" smtClean="0">
                <a:solidFill>
                  <a:schemeClr val="bg1"/>
                </a:solidFill>
              </a:rPr>
              <a:t>interés.-</a:t>
            </a:r>
            <a:endParaRPr lang="es-ES" sz="1200" dirty="0">
              <a:solidFill>
                <a:schemeClr val="bg1"/>
              </a:solidFill>
            </a:endParaRPr>
          </a:p>
          <a:p>
            <a:endParaRPr lang="es-ES" sz="1200" dirty="0"/>
          </a:p>
        </p:txBody>
      </p:sp>
      <p:sp>
        <p:nvSpPr>
          <p:cNvPr id="5" name="Marcador de texto 4"/>
          <p:cNvSpPr>
            <a:spLocks noGrp="1"/>
          </p:cNvSpPr>
          <p:nvPr>
            <p:ph type="body" sz="quarter" idx="3"/>
          </p:nvPr>
        </p:nvSpPr>
        <p:spPr/>
        <p:txBody>
          <a:bodyPr/>
          <a:lstStyle/>
          <a:p>
            <a:r>
              <a:rPr lang="es-ES" dirty="0" smtClean="0"/>
              <a:t>FOJA- ART 46</a:t>
            </a:r>
            <a:endParaRPr lang="es-ES" dirty="0"/>
          </a:p>
        </p:txBody>
      </p:sp>
      <p:sp>
        <p:nvSpPr>
          <p:cNvPr id="6" name="Marcador de contenido 5"/>
          <p:cNvSpPr>
            <a:spLocks noGrp="1"/>
          </p:cNvSpPr>
          <p:nvPr>
            <p:ph sz="quarter" idx="4"/>
          </p:nvPr>
        </p:nvSpPr>
        <p:spPr/>
        <p:txBody>
          <a:bodyPr>
            <a:normAutofit lnSpcReduction="10000"/>
          </a:bodyPr>
          <a:lstStyle/>
          <a:p>
            <a:pPr marL="0" indent="0" algn="just">
              <a:buNone/>
            </a:pPr>
            <a:r>
              <a:rPr lang="es-ES" dirty="0">
                <a:solidFill>
                  <a:schemeClr val="bg1"/>
                </a:solidFill>
              </a:rPr>
              <a:t>f) En el rubro </a:t>
            </a:r>
            <a:r>
              <a:rPr lang="es-ES" b="1" u="sng" dirty="0">
                <a:solidFill>
                  <a:srgbClr val="FF0000"/>
                </a:solidFill>
              </a:rPr>
              <a:t>observaciones</a:t>
            </a:r>
            <a:r>
              <a:rPr lang="es-ES" dirty="0">
                <a:solidFill>
                  <a:schemeClr val="bg1"/>
                </a:solidFill>
              </a:rPr>
              <a:t>: lo que deba hacerse constar como consecuencia de lo dispuesto en otros artículos de esta Reglamentación y/o cualquier otro dato que el Escribano considere de interés.</a:t>
            </a:r>
          </a:p>
          <a:p>
            <a:pPr algn="just"/>
            <a:r>
              <a:rPr lang="es-ES" dirty="0">
                <a:solidFill>
                  <a:schemeClr val="bg1"/>
                </a:solidFill>
              </a:rPr>
              <a:t>10) Lugar y fecha de expedición.-</a:t>
            </a:r>
          </a:p>
          <a:p>
            <a:endParaRPr lang="es-ES" dirty="0"/>
          </a:p>
        </p:txBody>
      </p:sp>
    </p:spTree>
    <p:extLst>
      <p:ext uri="{BB962C8B-B14F-4D97-AF65-F5344CB8AC3E}">
        <p14:creationId xmlns:p14="http://schemas.microsoft.com/office/powerpoint/2010/main" val="4235798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5373216"/>
            <a:ext cx="6554867" cy="646584"/>
          </a:xfrm>
        </p:spPr>
        <p:txBody>
          <a:bodyPr/>
          <a:lstStyle/>
          <a:p>
            <a:r>
              <a:rPr lang="es-ES_tradnl" dirty="0" err="1" smtClean="0"/>
              <a:t>reglamentacion</a:t>
            </a:r>
            <a:endParaRPr lang="es-ES_tradnl" dirty="0"/>
          </a:p>
        </p:txBody>
      </p:sp>
      <p:sp>
        <p:nvSpPr>
          <p:cNvPr id="3" name="2 Marcador de contenido"/>
          <p:cNvSpPr>
            <a:spLocks noGrp="1"/>
          </p:cNvSpPr>
          <p:nvPr>
            <p:ph idx="1"/>
          </p:nvPr>
        </p:nvSpPr>
        <p:spPr>
          <a:xfrm>
            <a:off x="533400" y="188640"/>
            <a:ext cx="6554867" cy="4968552"/>
          </a:xfrm>
        </p:spPr>
        <p:txBody>
          <a:bodyPr>
            <a:normAutofit fontScale="55000" lnSpcReduction="20000"/>
          </a:bodyPr>
          <a:lstStyle/>
          <a:p>
            <a:pPr marL="0" indent="0" algn="just">
              <a:buNone/>
            </a:pPr>
            <a:endParaRPr lang="es-ES_tradnl" b="1" u="sng" dirty="0" smtClean="0">
              <a:solidFill>
                <a:schemeClr val="bg1"/>
              </a:solidFill>
            </a:endParaRPr>
          </a:p>
          <a:p>
            <a:pPr marL="0" indent="0" algn="just">
              <a:buNone/>
            </a:pPr>
            <a:r>
              <a:rPr lang="es-ES_tradnl" sz="2200" b="1" u="sng" dirty="0" smtClean="0">
                <a:solidFill>
                  <a:schemeClr val="bg1"/>
                </a:solidFill>
              </a:rPr>
              <a:t>Artículo </a:t>
            </a:r>
            <a:r>
              <a:rPr lang="es-ES_tradnl" sz="2200" b="1" u="sng" dirty="0">
                <a:solidFill>
                  <a:schemeClr val="bg1"/>
                </a:solidFill>
              </a:rPr>
              <a:t>30. Acta sin efecto.</a:t>
            </a:r>
          </a:p>
          <a:p>
            <a:pPr marL="0" indent="0" algn="just">
              <a:buNone/>
            </a:pPr>
            <a:r>
              <a:rPr lang="es-ES_tradnl" sz="2200" dirty="0">
                <a:solidFill>
                  <a:schemeClr val="bg1"/>
                </a:solidFill>
              </a:rPr>
              <a:t>Cuando por error, desistimiento o cualquier otro motivo se dejare sin efecto un acta, el Escribano procederá a consignar la causa mediante nota que llevará su firma y sello. En el acta siguiente se deberá continuar con la numeración que </a:t>
            </a:r>
            <a:r>
              <a:rPr lang="es-ES_tradnl" sz="2200" dirty="0" smtClean="0">
                <a:solidFill>
                  <a:schemeClr val="bg1"/>
                </a:solidFill>
              </a:rPr>
              <a:t>corresponda.</a:t>
            </a:r>
          </a:p>
          <a:p>
            <a:pPr marL="0" indent="0" algn="just">
              <a:buNone/>
            </a:pPr>
            <a:endParaRPr lang="es-ES_tradnl" sz="2200" b="1" u="sng" dirty="0" smtClean="0">
              <a:solidFill>
                <a:schemeClr val="bg1"/>
              </a:solidFill>
            </a:endParaRPr>
          </a:p>
          <a:p>
            <a:pPr marL="0" indent="0" algn="just">
              <a:buNone/>
            </a:pPr>
            <a:r>
              <a:rPr lang="es-ES_tradnl" sz="2200" b="1" u="sng" dirty="0" smtClean="0">
                <a:solidFill>
                  <a:schemeClr val="bg1"/>
                </a:solidFill>
              </a:rPr>
              <a:t>Artículo </a:t>
            </a:r>
            <a:r>
              <a:rPr lang="es-ES_tradnl" sz="2200" b="1" u="sng" dirty="0">
                <a:solidFill>
                  <a:schemeClr val="bg1"/>
                </a:solidFill>
              </a:rPr>
              <a:t>35. Archivo</a:t>
            </a:r>
            <a:r>
              <a:rPr lang="es-ES_tradnl" sz="2200" dirty="0" smtClean="0">
                <a:solidFill>
                  <a:schemeClr val="bg1"/>
                </a:solidFill>
              </a:rPr>
              <a:t>. </a:t>
            </a:r>
            <a:r>
              <a:rPr lang="es-ES_tradnl" sz="2200" b="1" dirty="0" smtClean="0">
                <a:solidFill>
                  <a:schemeClr val="bg1"/>
                </a:solidFill>
              </a:rPr>
              <a:t>Destrucción</a:t>
            </a:r>
            <a:endParaRPr lang="es-ES_tradnl" sz="2200" b="1" dirty="0">
              <a:solidFill>
                <a:schemeClr val="bg1"/>
              </a:solidFill>
            </a:endParaRPr>
          </a:p>
          <a:p>
            <a:pPr marL="0" indent="0" algn="just">
              <a:buNone/>
            </a:pPr>
            <a:r>
              <a:rPr lang="es-ES_tradnl" sz="2200" dirty="0">
                <a:solidFill>
                  <a:schemeClr val="bg1"/>
                </a:solidFill>
              </a:rPr>
              <a:t>Vencido el plazo de diez (10) años, será facultativo del Escribano conservar los Libros de Requerimientos o proceder a su destrucción, previa autorización en tal sentido,  por escrito,  del Colegio de Escribanos, a solicitud del profesional y que será incorporada  a su  legajo profesional.</a:t>
            </a:r>
          </a:p>
          <a:p>
            <a:pPr marL="0" indent="0" algn="just">
              <a:buNone/>
            </a:pPr>
            <a:endParaRPr lang="es-ES_tradnl" sz="2200" b="1" u="sng" dirty="0" smtClean="0">
              <a:solidFill>
                <a:schemeClr val="bg1"/>
              </a:solidFill>
            </a:endParaRPr>
          </a:p>
          <a:p>
            <a:pPr marL="0" indent="0" algn="just">
              <a:buNone/>
            </a:pPr>
            <a:r>
              <a:rPr lang="es-ES_tradnl" sz="2200" b="1" u="sng" dirty="0" smtClean="0">
                <a:solidFill>
                  <a:schemeClr val="bg1"/>
                </a:solidFill>
              </a:rPr>
              <a:t>Artículo </a:t>
            </a:r>
            <a:r>
              <a:rPr lang="es-ES_tradnl" sz="2200" b="1" u="sng" dirty="0">
                <a:solidFill>
                  <a:schemeClr val="bg1"/>
                </a:solidFill>
              </a:rPr>
              <a:t>42. Agregación del Sellado</a:t>
            </a:r>
            <a:r>
              <a:rPr lang="es-ES_tradnl" sz="2200" dirty="0">
                <a:solidFill>
                  <a:schemeClr val="bg1"/>
                </a:solidFill>
              </a:rPr>
              <a:t>.</a:t>
            </a:r>
          </a:p>
          <a:p>
            <a:pPr marL="0" indent="0" algn="just">
              <a:buNone/>
            </a:pPr>
            <a:r>
              <a:rPr lang="es-ES_tradnl" sz="2200" dirty="0">
                <a:solidFill>
                  <a:schemeClr val="bg1"/>
                </a:solidFill>
              </a:rPr>
              <a:t>Al documento portante de las firmas a certificar se le agregará el correspondiente sellado de actuación notarial en el cual se ha formalizado el acto notarial de certificación. Ambos documentos se vincularán mediante constancia -sellada y firmada por el Escribano interviniente- que se extenderá en aquel documento, y en la cual se expresará que dichas firmas son certificadas en el folio anexado, mencionando su numeración y serie.</a:t>
            </a:r>
          </a:p>
          <a:p>
            <a:pPr marL="0" indent="0" algn="just">
              <a:buNone/>
            </a:pPr>
            <a:endParaRPr lang="es-ES_tradnl" sz="2200" dirty="0">
              <a:solidFill>
                <a:schemeClr val="bg1"/>
              </a:solidFill>
            </a:endParaRPr>
          </a:p>
          <a:p>
            <a:pPr marL="0" indent="0" algn="just">
              <a:buNone/>
            </a:pPr>
            <a:r>
              <a:rPr lang="es-ES_tradnl" sz="2200" b="1" u="sng" dirty="0" smtClean="0">
                <a:solidFill>
                  <a:schemeClr val="bg1"/>
                </a:solidFill>
              </a:rPr>
              <a:t>Artículo </a:t>
            </a:r>
            <a:r>
              <a:rPr lang="es-ES_tradnl" sz="2200" b="1" u="sng" dirty="0">
                <a:solidFill>
                  <a:schemeClr val="bg1"/>
                </a:solidFill>
              </a:rPr>
              <a:t>43. Pluralidad de ejemplares</a:t>
            </a:r>
            <a:r>
              <a:rPr lang="es-ES_tradnl" sz="2200" dirty="0">
                <a:solidFill>
                  <a:schemeClr val="bg1"/>
                </a:solidFill>
              </a:rPr>
              <a:t>.</a:t>
            </a:r>
          </a:p>
          <a:p>
            <a:pPr marL="0" indent="0" algn="just">
              <a:buNone/>
            </a:pPr>
            <a:r>
              <a:rPr lang="es-ES_tradnl" sz="2200" dirty="0">
                <a:solidFill>
                  <a:schemeClr val="bg1"/>
                </a:solidFill>
              </a:rPr>
              <a:t>Cuando deban certificarse las firmas estampadas en varios ejemplares de un mismo documento, se utilizará un distinto sellado de actuación notarial para cada </a:t>
            </a:r>
            <a:r>
              <a:rPr lang="es-ES_tradnl" dirty="0">
                <a:solidFill>
                  <a:schemeClr val="bg1"/>
                </a:solidFill>
              </a:rPr>
              <a:t>ejemplar</a:t>
            </a:r>
            <a:r>
              <a:rPr lang="es-ES_tradnl" dirty="0" smtClean="0">
                <a:solidFill>
                  <a:schemeClr val="bg1"/>
                </a:solidFill>
              </a:rPr>
              <a:t>.</a:t>
            </a:r>
            <a:endParaRPr lang="es-ES_tradnl" dirty="0">
              <a:solidFill>
                <a:schemeClr val="bg1"/>
              </a:solidFill>
            </a:endParaRPr>
          </a:p>
          <a:p>
            <a:pPr algn="just"/>
            <a:endParaRPr lang="es-ES_tradnl" dirty="0">
              <a:solidFill>
                <a:schemeClr val="bg1"/>
              </a:solidFill>
            </a:endParaRPr>
          </a:p>
          <a:p>
            <a:pPr algn="just"/>
            <a:endParaRPr lang="es-ES_tradnl"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5517232"/>
            <a:ext cx="6554867" cy="502568"/>
          </a:xfrm>
        </p:spPr>
        <p:txBody>
          <a:bodyPr>
            <a:normAutofit fontScale="90000"/>
          </a:bodyPr>
          <a:lstStyle/>
          <a:p>
            <a:r>
              <a:rPr lang="es-ES_tradnl" dirty="0" err="1" smtClean="0"/>
              <a:t>reglamentacion</a:t>
            </a:r>
            <a:endParaRPr lang="es-ES_tradnl" dirty="0"/>
          </a:p>
        </p:txBody>
      </p:sp>
      <p:sp>
        <p:nvSpPr>
          <p:cNvPr id="3" name="2 Marcador de contenido"/>
          <p:cNvSpPr>
            <a:spLocks noGrp="1"/>
          </p:cNvSpPr>
          <p:nvPr>
            <p:ph idx="1"/>
          </p:nvPr>
        </p:nvSpPr>
        <p:spPr>
          <a:xfrm>
            <a:off x="533400" y="116632"/>
            <a:ext cx="6554867" cy="5112568"/>
          </a:xfrm>
        </p:spPr>
        <p:txBody>
          <a:bodyPr>
            <a:normAutofit fontScale="62500" lnSpcReduction="20000"/>
          </a:bodyPr>
          <a:lstStyle/>
          <a:p>
            <a:pPr marL="0" indent="0">
              <a:buNone/>
            </a:pPr>
            <a:endParaRPr lang="es-ES_tradnl" b="1" u="sng" dirty="0" smtClean="0"/>
          </a:p>
          <a:p>
            <a:pPr marL="0" indent="0" algn="just">
              <a:buNone/>
            </a:pPr>
            <a:r>
              <a:rPr lang="es-ES_tradnl" sz="2200" b="1" u="sng" dirty="0" smtClean="0">
                <a:solidFill>
                  <a:schemeClr val="bg1"/>
                </a:solidFill>
              </a:rPr>
              <a:t>Artículo </a:t>
            </a:r>
            <a:r>
              <a:rPr lang="es-ES_tradnl" sz="2200" b="1" u="sng" dirty="0">
                <a:solidFill>
                  <a:schemeClr val="bg1"/>
                </a:solidFill>
              </a:rPr>
              <a:t>49. Documento con varias hojas firmadas</a:t>
            </a:r>
            <a:r>
              <a:rPr lang="es-ES_tradnl" sz="2200" dirty="0">
                <a:solidFill>
                  <a:schemeClr val="bg1"/>
                </a:solidFill>
              </a:rPr>
              <a:t>.</a:t>
            </a:r>
          </a:p>
          <a:p>
            <a:pPr marL="0" indent="0" algn="just">
              <a:buNone/>
            </a:pPr>
            <a:r>
              <a:rPr lang="es-ES_tradnl" sz="2200" dirty="0">
                <a:solidFill>
                  <a:schemeClr val="bg1"/>
                </a:solidFill>
              </a:rPr>
              <a:t>Cuando el documento se componga de más de una hoja y en todas se estampen las firmas de los requirentes, se dejará constancia en el texto del acto notarial de certificación de que se certifica la totalidad de las firmas estampadas. Todas las hojas deberán ligarse entre sí con la firma y sello del Escribano interviniente.</a:t>
            </a:r>
          </a:p>
          <a:p>
            <a:pPr marL="0" indent="0" algn="just">
              <a:buNone/>
            </a:pPr>
            <a:endParaRPr lang="es-ES_tradnl" sz="2200" dirty="0">
              <a:solidFill>
                <a:schemeClr val="bg1"/>
              </a:solidFill>
            </a:endParaRPr>
          </a:p>
          <a:p>
            <a:pPr marL="0" indent="0" algn="just">
              <a:buNone/>
            </a:pPr>
            <a:r>
              <a:rPr lang="es-ES_tradnl" sz="2200" b="1" u="sng" dirty="0" smtClean="0">
                <a:solidFill>
                  <a:srgbClr val="FF0000"/>
                </a:solidFill>
              </a:rPr>
              <a:t>Artículo </a:t>
            </a:r>
            <a:r>
              <a:rPr lang="es-ES_tradnl" sz="2200" b="1" u="sng" dirty="0">
                <a:solidFill>
                  <a:srgbClr val="FF0000"/>
                </a:solidFill>
              </a:rPr>
              <a:t>50. Procedencia</a:t>
            </a:r>
            <a:r>
              <a:rPr lang="es-ES_tradnl" sz="2200" dirty="0">
                <a:solidFill>
                  <a:srgbClr val="FF0000"/>
                </a:solidFill>
              </a:rPr>
              <a:t>.</a:t>
            </a:r>
          </a:p>
          <a:p>
            <a:pPr marL="0" indent="0" algn="just">
              <a:buNone/>
            </a:pPr>
            <a:r>
              <a:rPr lang="es-ES_tradnl" sz="2200" dirty="0">
                <a:solidFill>
                  <a:srgbClr val="FF0000"/>
                </a:solidFill>
              </a:rPr>
              <a:t>El escribano podrá certificar notarialmente las impresiones digitales en instrumentos privados  cuando el derecho vigente permita la expresión de la voluntad por ese medio,  si un requirente no sabe o no puede firmar.</a:t>
            </a:r>
          </a:p>
          <a:p>
            <a:pPr marL="0" indent="0" algn="just">
              <a:buNone/>
            </a:pPr>
            <a:endParaRPr lang="es-ES_tradnl" sz="2200" dirty="0">
              <a:solidFill>
                <a:schemeClr val="bg1"/>
              </a:solidFill>
            </a:endParaRPr>
          </a:p>
          <a:p>
            <a:pPr marL="0" indent="0" algn="just">
              <a:buNone/>
            </a:pPr>
            <a:r>
              <a:rPr lang="es-ES_tradnl" sz="2200" b="1" u="sng" dirty="0">
                <a:solidFill>
                  <a:srgbClr val="FF0000"/>
                </a:solidFill>
              </a:rPr>
              <a:t>Artículo 51. Intervención y procedimiento</a:t>
            </a:r>
            <a:r>
              <a:rPr lang="es-ES_tradnl" sz="2200" b="1" dirty="0">
                <a:solidFill>
                  <a:srgbClr val="FF0000"/>
                </a:solidFill>
              </a:rPr>
              <a:t>.</a:t>
            </a:r>
          </a:p>
          <a:p>
            <a:pPr marL="0" indent="0" algn="just">
              <a:buNone/>
            </a:pPr>
            <a:r>
              <a:rPr lang="es-ES_tradnl" sz="2200" dirty="0">
                <a:solidFill>
                  <a:srgbClr val="FF0000"/>
                </a:solidFill>
              </a:rPr>
              <a:t>El Escribano interviniente es personalmente responsable de la calificación acerca de la procedencia de certificar la impresión digital estampada por el requirente al pie de un documento, según el caso concreto y atendiendo a los supuestos que prevé la normativa de fondo.</a:t>
            </a:r>
          </a:p>
          <a:p>
            <a:pPr marL="0" indent="0" algn="just">
              <a:buNone/>
            </a:pPr>
            <a:r>
              <a:rPr lang="es-ES_tradnl" sz="2200" dirty="0">
                <a:solidFill>
                  <a:srgbClr val="FF0000"/>
                </a:solidFill>
              </a:rPr>
              <a:t>A tal fin, aplicará –en lo compatible- la totalidad de la normativa del Código Civil y Comercial de la Nación, de otras leyes y de esta Reglamentación referentes a la certificación notarial de firmas.</a:t>
            </a:r>
          </a:p>
          <a:p>
            <a:endParaRPr lang="es-ES_tradnl" dirty="0"/>
          </a:p>
          <a:p>
            <a:endParaRPr lang="es-ES_trad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33400" y="533400"/>
            <a:ext cx="8077200" cy="4767808"/>
          </a:xfrm>
        </p:spPr>
        <p:txBody>
          <a:bodyPr>
            <a:normAutofit fontScale="90000"/>
          </a:bodyPr>
          <a:lstStyle/>
          <a:p>
            <a:pPr algn="just"/>
            <a:r>
              <a:rPr lang="es-ES" sz="2200" dirty="0" smtClean="0">
                <a:solidFill>
                  <a:schemeClr val="bg1"/>
                </a:solidFill>
              </a:rPr>
              <a:t/>
            </a:r>
            <a:br>
              <a:rPr lang="es-ES" sz="2200" dirty="0" smtClean="0">
                <a:solidFill>
                  <a:schemeClr val="bg1"/>
                </a:solidFill>
              </a:rPr>
            </a:br>
            <a:r>
              <a:rPr lang="es-ES" sz="2200" dirty="0">
                <a:solidFill>
                  <a:schemeClr val="bg1"/>
                </a:solidFill>
              </a:rPr>
              <a:t/>
            </a:r>
            <a:br>
              <a:rPr lang="es-ES" sz="2200" dirty="0">
                <a:solidFill>
                  <a:schemeClr val="bg1"/>
                </a:solidFill>
              </a:rPr>
            </a:br>
            <a:r>
              <a:rPr lang="es-ES" sz="2200" dirty="0">
                <a:solidFill>
                  <a:schemeClr val="bg1"/>
                </a:solidFill>
              </a:rPr>
              <a:t/>
            </a:r>
            <a:br>
              <a:rPr lang="es-ES" sz="2200" dirty="0">
                <a:solidFill>
                  <a:schemeClr val="bg1"/>
                </a:solidFill>
              </a:rPr>
            </a:br>
            <a:r>
              <a:rPr lang="es-ES" sz="2200" dirty="0">
                <a:solidFill>
                  <a:schemeClr val="bg1"/>
                </a:solidFill>
              </a:rPr>
              <a:t>Instrumentos privados y particulares</a:t>
            </a:r>
            <a:r>
              <a:rPr lang="es-ES" dirty="0">
                <a:solidFill>
                  <a:schemeClr val="bg1"/>
                </a:solidFill>
              </a:rPr>
              <a:t/>
            </a:r>
            <a:br>
              <a:rPr lang="es-ES" dirty="0">
                <a:solidFill>
                  <a:schemeClr val="bg1"/>
                </a:solidFill>
              </a:rPr>
            </a:br>
            <a:r>
              <a:rPr lang="es-ES" dirty="0">
                <a:solidFill>
                  <a:schemeClr val="bg1"/>
                </a:solidFill>
              </a:rPr>
              <a:t/>
            </a:r>
            <a:br>
              <a:rPr lang="es-ES" dirty="0">
                <a:solidFill>
                  <a:schemeClr val="bg1"/>
                </a:solidFill>
              </a:rPr>
            </a:br>
            <a:r>
              <a:rPr lang="es-ES" u="sng" dirty="0" smtClean="0">
                <a:solidFill>
                  <a:schemeClr val="bg1"/>
                </a:solidFill>
              </a:rPr>
              <a:t>ARTICULO </a:t>
            </a:r>
            <a:r>
              <a:rPr lang="es-ES" u="sng" dirty="0">
                <a:solidFill>
                  <a:schemeClr val="bg1"/>
                </a:solidFill>
              </a:rPr>
              <a:t>313</a:t>
            </a:r>
            <a:r>
              <a:rPr lang="es-ES" dirty="0">
                <a:solidFill>
                  <a:schemeClr val="bg1"/>
                </a:solidFill>
              </a:rPr>
              <a:t>.- Firma de los instrumentos privados. Si alguno de los firmantes de un instrumento privado no sabe o no puede firmar, puede dejarse constancia de la impresión digital </a:t>
            </a:r>
            <a:r>
              <a:rPr lang="es-ES" b="1" u="sng" dirty="0">
                <a:solidFill>
                  <a:srgbClr val="FF0000"/>
                </a:solidFill>
              </a:rPr>
              <a:t>o</a:t>
            </a:r>
            <a:r>
              <a:rPr lang="es-ES" dirty="0">
                <a:solidFill>
                  <a:schemeClr val="bg1"/>
                </a:solidFill>
              </a:rPr>
              <a:t> mediante la presencia de dos testigos que deben suscribir también el instrumento.</a:t>
            </a:r>
            <a:endParaRPr lang="es-ES" dirty="0">
              <a:solidFill>
                <a:schemeClr val="bg1"/>
              </a:solidFill>
            </a:endParaRPr>
          </a:p>
        </p:txBody>
      </p:sp>
      <p:sp>
        <p:nvSpPr>
          <p:cNvPr id="6" name="Marcador de texto 5"/>
          <p:cNvSpPr>
            <a:spLocks noGrp="1"/>
          </p:cNvSpPr>
          <p:nvPr>
            <p:ph type="body" idx="1"/>
          </p:nvPr>
        </p:nvSpPr>
        <p:spPr>
          <a:xfrm>
            <a:off x="533400" y="5589240"/>
            <a:ext cx="6383552" cy="430560"/>
          </a:xfrm>
        </p:spPr>
        <p:txBody>
          <a:bodyPr/>
          <a:lstStyle/>
          <a:p>
            <a:r>
              <a:rPr lang="es-ES" dirty="0" smtClean="0">
                <a:solidFill>
                  <a:schemeClr val="tx1">
                    <a:lumMod val="95000"/>
                  </a:schemeClr>
                </a:solidFill>
              </a:rPr>
              <a:t>CODIGO CIVIL Y COMERCIAL DE LA NACION</a:t>
            </a:r>
            <a:endParaRPr lang="es-ES" dirty="0">
              <a:solidFill>
                <a:schemeClr val="tx1">
                  <a:lumMod val="95000"/>
                </a:schemeClr>
              </a:solidFill>
            </a:endParaRPr>
          </a:p>
        </p:txBody>
      </p:sp>
    </p:spTree>
    <p:extLst>
      <p:ext uri="{BB962C8B-B14F-4D97-AF65-F5344CB8AC3E}">
        <p14:creationId xmlns:p14="http://schemas.microsoft.com/office/powerpoint/2010/main" val="3414943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33400" y="533400"/>
            <a:ext cx="8077200" cy="4767808"/>
          </a:xfrm>
        </p:spPr>
        <p:txBody>
          <a:bodyPr>
            <a:normAutofit fontScale="90000"/>
          </a:bodyPr>
          <a:lstStyle/>
          <a:p>
            <a:pPr algn="ctr"/>
            <a:r>
              <a:rPr lang="es-ES" sz="2200" dirty="0" smtClean="0">
                <a:solidFill>
                  <a:schemeClr val="bg1"/>
                </a:solidFill>
              </a:rPr>
              <a:t/>
            </a:r>
            <a:br>
              <a:rPr lang="es-ES" sz="2200" dirty="0" smtClean="0">
                <a:solidFill>
                  <a:schemeClr val="bg1"/>
                </a:solidFill>
              </a:rPr>
            </a:br>
            <a:r>
              <a:rPr lang="es-ES" sz="2200" dirty="0">
                <a:solidFill>
                  <a:schemeClr val="bg1"/>
                </a:solidFill>
              </a:rPr>
              <a:t/>
            </a:r>
            <a:br>
              <a:rPr lang="es-ES" sz="2200" dirty="0">
                <a:solidFill>
                  <a:schemeClr val="bg1"/>
                </a:solidFill>
              </a:rPr>
            </a:br>
            <a:r>
              <a:rPr lang="es-ES" sz="2200" dirty="0" smtClean="0">
                <a:solidFill>
                  <a:schemeClr val="bg1"/>
                </a:solidFill>
              </a:rPr>
              <a:t>Competencia en razón de las personas/ incompatibilidad/imparcialidad  </a:t>
            </a:r>
            <a:br>
              <a:rPr lang="es-ES" sz="2200" dirty="0" smtClean="0">
                <a:solidFill>
                  <a:schemeClr val="bg1"/>
                </a:solidFill>
              </a:rPr>
            </a:br>
            <a:r>
              <a:rPr lang="es-ES" sz="2200" dirty="0">
                <a:solidFill>
                  <a:schemeClr val="bg1"/>
                </a:solidFill>
              </a:rPr>
              <a:t/>
            </a:r>
            <a:br>
              <a:rPr lang="es-ES" sz="2200" dirty="0">
                <a:solidFill>
                  <a:schemeClr val="bg1"/>
                </a:solidFill>
              </a:rPr>
            </a:br>
            <a:r>
              <a:rPr lang="es-ES" sz="2200" dirty="0">
                <a:solidFill>
                  <a:schemeClr val="bg1"/>
                </a:solidFill>
              </a:rPr>
              <a:t/>
            </a:r>
            <a:br>
              <a:rPr lang="es-ES" sz="2200" dirty="0">
                <a:solidFill>
                  <a:schemeClr val="bg1"/>
                </a:solidFill>
              </a:rPr>
            </a:br>
            <a:r>
              <a:rPr lang="es-ES" sz="2400" u="sng" dirty="0">
                <a:solidFill>
                  <a:schemeClr val="bg1"/>
                </a:solidFill>
              </a:rPr>
              <a:t>ARTICULO 291</a:t>
            </a:r>
            <a:r>
              <a:rPr lang="es-ES" sz="2400" dirty="0">
                <a:solidFill>
                  <a:schemeClr val="bg1"/>
                </a:solidFill>
              </a:rPr>
              <a:t>.- Prohibiciones. Es de ningún valor el instrumento autorizado por un funcionario público en asunto en que él, su cónyuge, su conviviente, o un pariente suyo dentro del cuarto grado o segundo de afinidad, sean personalmente interesados</a:t>
            </a:r>
            <a:r>
              <a:rPr lang="es-ES" sz="2400" dirty="0" smtClean="0">
                <a:solidFill>
                  <a:schemeClr val="bg1"/>
                </a:solidFill>
              </a:rPr>
              <a:t>.</a:t>
            </a:r>
            <a:br>
              <a:rPr lang="es-ES" sz="2400" dirty="0" smtClean="0">
                <a:solidFill>
                  <a:schemeClr val="bg1"/>
                </a:solidFill>
              </a:rPr>
            </a:br>
            <a:r>
              <a:rPr lang="es-ES" sz="2400" dirty="0">
                <a:solidFill>
                  <a:schemeClr val="bg1"/>
                </a:solidFill>
              </a:rPr>
              <a:t/>
            </a:r>
            <a:br>
              <a:rPr lang="es-ES" sz="2400" dirty="0">
                <a:solidFill>
                  <a:schemeClr val="bg1"/>
                </a:solidFill>
              </a:rPr>
            </a:br>
            <a:r>
              <a:rPr lang="es-ES" sz="2400" u="sng" dirty="0" smtClean="0">
                <a:solidFill>
                  <a:schemeClr val="bg1"/>
                </a:solidFill>
              </a:rPr>
              <a:t>Vinculados por la función</a:t>
            </a:r>
            <a:r>
              <a:rPr lang="es-ES" sz="2400" dirty="0" smtClean="0">
                <a:solidFill>
                  <a:schemeClr val="bg1"/>
                </a:solidFill>
              </a:rPr>
              <a:t>: titulares/ adscriptos</a:t>
            </a:r>
            <a:br>
              <a:rPr lang="es-ES" sz="2400" dirty="0" smtClean="0">
                <a:solidFill>
                  <a:schemeClr val="bg1"/>
                </a:solidFill>
              </a:rPr>
            </a:br>
            <a:r>
              <a:rPr lang="es-ES" sz="2400" dirty="0">
                <a:solidFill>
                  <a:schemeClr val="bg1"/>
                </a:solidFill>
              </a:rPr>
              <a:t/>
            </a:r>
            <a:br>
              <a:rPr lang="es-ES" sz="2400" dirty="0">
                <a:solidFill>
                  <a:schemeClr val="bg1"/>
                </a:solidFill>
              </a:rPr>
            </a:br>
            <a:r>
              <a:rPr lang="es-ES" sz="2400" dirty="0" smtClean="0">
                <a:solidFill>
                  <a:schemeClr val="bg1"/>
                </a:solidFill>
              </a:rPr>
              <a:t/>
            </a:r>
            <a:br>
              <a:rPr lang="es-ES" sz="2400" dirty="0" smtClean="0">
                <a:solidFill>
                  <a:schemeClr val="bg1"/>
                </a:solidFill>
              </a:rPr>
            </a:br>
            <a:endParaRPr lang="es-ES" dirty="0">
              <a:solidFill>
                <a:schemeClr val="bg1"/>
              </a:solidFill>
            </a:endParaRPr>
          </a:p>
        </p:txBody>
      </p:sp>
      <p:sp>
        <p:nvSpPr>
          <p:cNvPr id="6" name="Marcador de texto 5"/>
          <p:cNvSpPr>
            <a:spLocks noGrp="1"/>
          </p:cNvSpPr>
          <p:nvPr>
            <p:ph type="body" idx="1"/>
          </p:nvPr>
        </p:nvSpPr>
        <p:spPr>
          <a:xfrm>
            <a:off x="533400" y="5589240"/>
            <a:ext cx="6383552" cy="430560"/>
          </a:xfrm>
        </p:spPr>
        <p:txBody>
          <a:bodyPr/>
          <a:lstStyle/>
          <a:p>
            <a:r>
              <a:rPr lang="es-ES" dirty="0" smtClean="0">
                <a:solidFill>
                  <a:schemeClr val="tx1">
                    <a:lumMod val="95000"/>
                  </a:schemeClr>
                </a:solidFill>
              </a:rPr>
              <a:t>CODIGO CIVIL Y COMERCIAL DE LA NACION</a:t>
            </a:r>
            <a:endParaRPr lang="es-ES" dirty="0">
              <a:solidFill>
                <a:schemeClr val="tx1">
                  <a:lumMod val="95000"/>
                </a:schemeClr>
              </a:solidFill>
            </a:endParaRPr>
          </a:p>
        </p:txBody>
      </p:sp>
    </p:spTree>
    <p:extLst>
      <p:ext uri="{BB962C8B-B14F-4D97-AF65-F5344CB8AC3E}">
        <p14:creationId xmlns:p14="http://schemas.microsoft.com/office/powerpoint/2010/main" val="32607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5733256"/>
            <a:ext cx="6554867" cy="286544"/>
          </a:xfrm>
        </p:spPr>
        <p:txBody>
          <a:bodyPr>
            <a:normAutofit fontScale="90000"/>
          </a:bodyPr>
          <a:lstStyle/>
          <a:p>
            <a:r>
              <a:rPr lang="es-ES_tradnl" dirty="0" smtClean="0"/>
              <a:t>Art. 28: acta del libro</a:t>
            </a:r>
            <a:endParaRPr lang="es-ES_tradnl" dirty="0"/>
          </a:p>
        </p:txBody>
      </p:sp>
      <p:pic>
        <p:nvPicPr>
          <p:cNvPr id="1026" name="Picture 2" descr="C:\Documents and Settings\Administrador\Mis documentos\Mis imágenes\ControlCenter4\Scan\libro.JPG"/>
          <p:cNvPicPr>
            <a:picLocks noGrp="1" noChangeAspect="1" noChangeArrowheads="1"/>
          </p:cNvPicPr>
          <p:nvPr>
            <p:ph sz="quarter" idx="4"/>
          </p:nvPr>
        </p:nvPicPr>
        <p:blipFill>
          <a:blip r:embed="rId2" cstate="print"/>
          <a:stretch>
            <a:fillRect/>
          </a:stretch>
        </p:blipFill>
        <p:spPr bwMode="auto">
          <a:xfrm>
            <a:off x="611560" y="116632"/>
            <a:ext cx="3312368" cy="5472608"/>
          </a:xfrm>
          <a:prstGeom prst="rect">
            <a:avLst/>
          </a:prstGeom>
          <a:noFill/>
        </p:spPr>
      </p:pic>
      <p:pic>
        <p:nvPicPr>
          <p:cNvPr id="6" name="Picture 2" descr="C:\Documents and Settings\Administrador\Mis documentos\Mis imágenes\ControlCenter4\Scan\CCI13082018_0003.jpg"/>
          <p:cNvPicPr>
            <a:picLocks noGrp="1" noChangeAspect="1" noChangeArrowheads="1"/>
          </p:cNvPicPr>
          <p:nvPr>
            <p:ph sz="half" idx="13"/>
          </p:nvPr>
        </p:nvPicPr>
        <p:blipFill>
          <a:blip r:embed="rId3" cstate="print"/>
          <a:stretch>
            <a:fillRect/>
          </a:stretch>
        </p:blipFill>
        <p:spPr bwMode="auto">
          <a:xfrm>
            <a:off x="4355976" y="116632"/>
            <a:ext cx="3431505" cy="547260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95536" y="5733256"/>
            <a:ext cx="7418963" cy="648072"/>
          </a:xfrm>
        </p:spPr>
        <p:txBody>
          <a:bodyPr>
            <a:noAutofit/>
          </a:bodyPr>
          <a:lstStyle/>
          <a:p>
            <a:pPr algn="just"/>
            <a:r>
              <a:rPr lang="es-ES" sz="2400" dirty="0" smtClean="0"/>
              <a:t>Art. 46: acto notarial de certificación  =  foja de </a:t>
            </a:r>
            <a:r>
              <a:rPr lang="es-ES" sz="2400" dirty="0" err="1" smtClean="0"/>
              <a:t>certificacion</a:t>
            </a:r>
            <a:endParaRPr lang="es-ES" sz="2400" dirty="0"/>
          </a:p>
        </p:txBody>
      </p:sp>
      <p:pic>
        <p:nvPicPr>
          <p:cNvPr id="2050" name="Picture 2" descr="C:\Documents and Settings\Administrador\Mis documentos\Mis imágenes\ControlCenter4\Scan\CCI13082018.jpg"/>
          <p:cNvPicPr>
            <a:picLocks noGrp="1" noChangeAspect="1" noChangeArrowheads="1"/>
          </p:cNvPicPr>
          <p:nvPr>
            <p:ph sz="quarter" idx="4"/>
          </p:nvPr>
        </p:nvPicPr>
        <p:blipFill>
          <a:blip r:embed="rId2" cstate="print"/>
          <a:stretch>
            <a:fillRect/>
          </a:stretch>
        </p:blipFill>
        <p:spPr bwMode="auto">
          <a:xfrm>
            <a:off x="533400" y="116632"/>
            <a:ext cx="3504104" cy="5544616"/>
          </a:xfrm>
          <a:prstGeom prst="rect">
            <a:avLst/>
          </a:prstGeom>
          <a:noFill/>
        </p:spPr>
      </p:pic>
      <p:pic>
        <p:nvPicPr>
          <p:cNvPr id="6" name="Picture 2" descr="C:\Documents and Settings\Administrador\Mis documentos\Mis imágenes\ControlCenter4\Scan\CCI13082018_0001.jpg"/>
          <p:cNvPicPr>
            <a:picLocks noGrp="1" noChangeAspect="1" noChangeArrowheads="1"/>
          </p:cNvPicPr>
          <p:nvPr>
            <p:ph sz="half" idx="13"/>
          </p:nvPr>
        </p:nvPicPr>
        <p:blipFill>
          <a:blip r:embed="rId3" cstate="print"/>
          <a:stretch>
            <a:fillRect/>
          </a:stretch>
        </p:blipFill>
        <p:spPr bwMode="auto">
          <a:xfrm>
            <a:off x="4355976" y="116632"/>
            <a:ext cx="3359497" cy="554461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3995935" y="620688"/>
            <a:ext cx="4623131" cy="1167408"/>
          </a:xfrm>
        </p:spPr>
        <p:txBody>
          <a:bodyPr/>
          <a:lstStyle/>
          <a:p>
            <a:pPr algn="ctr"/>
            <a:r>
              <a:rPr lang="es-ES" b="1" dirty="0" smtClean="0">
                <a:solidFill>
                  <a:schemeClr val="bg1"/>
                </a:solidFill>
              </a:rPr>
              <a:t>Casos </a:t>
            </a:r>
            <a:r>
              <a:rPr lang="es-ES" b="1" dirty="0" err="1" smtClean="0">
                <a:solidFill>
                  <a:schemeClr val="bg1"/>
                </a:solidFill>
              </a:rPr>
              <a:t>practicos</a:t>
            </a:r>
            <a:r>
              <a:rPr lang="es-ES" b="1" dirty="0" smtClean="0">
                <a:solidFill>
                  <a:schemeClr val="bg1"/>
                </a:solidFill>
              </a:rPr>
              <a:t>- incidencia en los siguientes </a:t>
            </a:r>
            <a:r>
              <a:rPr lang="es-ES" b="1" dirty="0" err="1" smtClean="0">
                <a:solidFill>
                  <a:schemeClr val="bg1"/>
                </a:solidFill>
              </a:rPr>
              <a:t>parametros</a:t>
            </a:r>
            <a:endParaRPr lang="es-ES" b="1" dirty="0">
              <a:solidFill>
                <a:schemeClr val="bg1"/>
              </a:solidFill>
            </a:endParaRPr>
          </a:p>
        </p:txBody>
      </p:sp>
      <p:pic>
        <p:nvPicPr>
          <p:cNvPr id="1028" name="Picture 4" descr="Resultado de imagen para pensando"/>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9512" y="908720"/>
            <a:ext cx="3672408" cy="4438650"/>
          </a:xfrm>
          <a:prstGeom prst="rect">
            <a:avLst/>
          </a:prstGeom>
          <a:noFill/>
          <a:extLst>
            <a:ext uri="{909E8E84-426E-40DD-AFC4-6F175D3DCCD1}">
              <a14:hiddenFill xmlns:a14="http://schemas.microsoft.com/office/drawing/2010/main">
                <a:solidFill>
                  <a:srgbClr val="FFFFFF"/>
                </a:solidFill>
              </a14:hiddenFill>
            </a:ext>
          </a:extLst>
        </p:spPr>
      </p:pic>
      <p:sp>
        <p:nvSpPr>
          <p:cNvPr id="14" name="Marcador de texto 13"/>
          <p:cNvSpPr>
            <a:spLocks noGrp="1"/>
          </p:cNvSpPr>
          <p:nvPr>
            <p:ph type="body" sz="half" idx="2"/>
          </p:nvPr>
        </p:nvSpPr>
        <p:spPr>
          <a:xfrm>
            <a:off x="3995936" y="2209802"/>
            <a:ext cx="4623131" cy="3307430"/>
          </a:xfrm>
        </p:spPr>
        <p:txBody>
          <a:bodyPr/>
          <a:lstStyle/>
          <a:p>
            <a:pPr marL="285750" indent="-285750">
              <a:buFont typeface="Wingdings" panose="05000000000000000000" pitchFamily="2" charset="2"/>
              <a:buChar char="ü"/>
            </a:pPr>
            <a:r>
              <a:rPr lang="es-ES" dirty="0" smtClean="0">
                <a:solidFill>
                  <a:schemeClr val="bg1"/>
                </a:solidFill>
              </a:rPr>
              <a:t>Calificación del contenido- Acto oneroso (Tributación)</a:t>
            </a:r>
          </a:p>
          <a:p>
            <a:pPr marL="285750" indent="-285750">
              <a:buFont typeface="Wingdings" panose="05000000000000000000" pitchFamily="2" charset="2"/>
              <a:buChar char="ü"/>
            </a:pPr>
            <a:r>
              <a:rPr lang="es-ES" dirty="0" smtClean="0">
                <a:solidFill>
                  <a:schemeClr val="bg1"/>
                </a:solidFill>
              </a:rPr>
              <a:t>Instrumento datado-Firmado</a:t>
            </a:r>
          </a:p>
          <a:p>
            <a:pPr marL="285750" indent="-285750">
              <a:buFont typeface="Wingdings" panose="05000000000000000000" pitchFamily="2" charset="2"/>
              <a:buChar char="ü"/>
            </a:pPr>
            <a:r>
              <a:rPr lang="es-ES" dirty="0" smtClean="0">
                <a:solidFill>
                  <a:schemeClr val="bg1"/>
                </a:solidFill>
              </a:rPr>
              <a:t>Firmantes</a:t>
            </a:r>
          </a:p>
          <a:p>
            <a:pPr marL="285750" indent="-285750">
              <a:buFont typeface="Wingdings" panose="05000000000000000000" pitchFamily="2" charset="2"/>
              <a:buChar char="ü"/>
            </a:pPr>
            <a:r>
              <a:rPr lang="es-ES" dirty="0" smtClean="0">
                <a:solidFill>
                  <a:schemeClr val="bg1"/>
                </a:solidFill>
              </a:rPr>
              <a:t>Procedencia del Art. 313 C.C.C.N.</a:t>
            </a:r>
          </a:p>
          <a:p>
            <a:pPr marL="285750" indent="-285750">
              <a:buFont typeface="Wingdings" panose="05000000000000000000" pitchFamily="2" charset="2"/>
              <a:buChar char="ü"/>
            </a:pPr>
            <a:r>
              <a:rPr lang="es-ES" dirty="0" smtClean="0">
                <a:solidFill>
                  <a:schemeClr val="bg1"/>
                </a:solidFill>
              </a:rPr>
              <a:t>Ejemplares- Agregación de sellados</a:t>
            </a:r>
          </a:p>
          <a:p>
            <a:pPr marL="285750" indent="-285750">
              <a:buFont typeface="Wingdings" panose="05000000000000000000" pitchFamily="2" charset="2"/>
              <a:buChar char="ü"/>
            </a:pPr>
            <a:r>
              <a:rPr lang="es-ES" dirty="0" smtClean="0">
                <a:solidFill>
                  <a:schemeClr val="bg1"/>
                </a:solidFill>
              </a:rPr>
              <a:t>Documentos con varias hojas firmadas.</a:t>
            </a:r>
          </a:p>
          <a:p>
            <a:pPr marL="285750" indent="-285750">
              <a:buFont typeface="Wingdings" panose="05000000000000000000" pitchFamily="2" charset="2"/>
              <a:buChar char="ü"/>
            </a:pPr>
            <a:r>
              <a:rPr lang="es-ES" dirty="0" smtClean="0">
                <a:solidFill>
                  <a:schemeClr val="bg1"/>
                </a:solidFill>
              </a:rPr>
              <a:t>Exigencia datos en materia de automotor</a:t>
            </a:r>
          </a:p>
          <a:p>
            <a:pPr marL="285750" indent="-285750">
              <a:buFont typeface="Wingdings" panose="05000000000000000000" pitchFamily="2" charset="2"/>
              <a:buChar char="ü"/>
            </a:pPr>
            <a:r>
              <a:rPr lang="es-ES" dirty="0" smtClean="0">
                <a:solidFill>
                  <a:schemeClr val="bg1"/>
                </a:solidFill>
              </a:rPr>
              <a:t>Requerimiento de objeto múltiple.</a:t>
            </a:r>
          </a:p>
          <a:p>
            <a:endParaRPr lang="es-ES" dirty="0">
              <a:solidFill>
                <a:schemeClr val="bg1"/>
              </a:solidFill>
            </a:endParaRPr>
          </a:p>
        </p:txBody>
      </p:sp>
    </p:spTree>
    <p:extLst>
      <p:ext uri="{BB962C8B-B14F-4D97-AF65-F5344CB8AC3E}">
        <p14:creationId xmlns:p14="http://schemas.microsoft.com/office/powerpoint/2010/main" val="1673174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b="1" dirty="0" smtClean="0"/>
              <a:t>Miembros parlamentarios</a:t>
            </a:r>
            <a:r>
              <a:rPr lang="es-ES" dirty="0" smtClean="0"/>
              <a:t/>
            </a:r>
            <a:br>
              <a:rPr lang="es-ES" dirty="0" smtClean="0"/>
            </a:br>
            <a:r>
              <a:rPr lang="es-ES" dirty="0" smtClean="0"/>
              <a:t>esc. Cristina e. </a:t>
            </a:r>
            <a:r>
              <a:rPr lang="es-ES" dirty="0" err="1" smtClean="0"/>
              <a:t>falagan</a:t>
            </a:r>
            <a:r>
              <a:rPr lang="es-ES" dirty="0" smtClean="0"/>
              <a:t/>
            </a:r>
            <a:br>
              <a:rPr lang="es-ES" dirty="0" smtClean="0"/>
            </a:br>
            <a:r>
              <a:rPr lang="es-ES" dirty="0" smtClean="0"/>
              <a:t>esc. Mariela e. miranda</a:t>
            </a:r>
            <a:endParaRPr lang="es-ES" dirty="0"/>
          </a:p>
        </p:txBody>
      </p:sp>
      <p:sp>
        <p:nvSpPr>
          <p:cNvPr id="3" name="Marcador de contenido 2"/>
          <p:cNvSpPr>
            <a:spLocks noGrp="1"/>
          </p:cNvSpPr>
          <p:nvPr>
            <p:ph idx="1"/>
          </p:nvPr>
        </p:nvSpPr>
        <p:spPr/>
        <p:txBody>
          <a:bodyPr>
            <a:normAutofit/>
          </a:bodyPr>
          <a:lstStyle/>
          <a:p>
            <a:pPr algn="ctr"/>
            <a:r>
              <a:rPr lang="es-ES" sz="2800" b="1" dirty="0" smtClean="0"/>
              <a:t>TEMA: LIBRO DE CERTIFICACIONES DE FIRMAS Y LEGALIZACIONES </a:t>
            </a:r>
            <a:endParaRPr lang="es-ES" sz="2800" b="1" dirty="0"/>
          </a:p>
        </p:txBody>
      </p:sp>
    </p:spTree>
    <p:extLst>
      <p:ext uri="{BB962C8B-B14F-4D97-AF65-F5344CB8AC3E}">
        <p14:creationId xmlns:p14="http://schemas.microsoft.com/office/powerpoint/2010/main" val="2412927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pPr algn="ctr"/>
            <a:r>
              <a:rPr lang="es-ES" dirty="0" smtClean="0">
                <a:solidFill>
                  <a:schemeClr val="bg1"/>
                </a:solidFill>
              </a:rPr>
              <a:t>Art. 55 de la </a:t>
            </a:r>
            <a:r>
              <a:rPr lang="es-ES" dirty="0" err="1" smtClean="0">
                <a:solidFill>
                  <a:schemeClr val="bg1"/>
                </a:solidFill>
              </a:rPr>
              <a:t>reglamentacion</a:t>
            </a:r>
            <a:endParaRPr lang="es-ES" dirty="0">
              <a:solidFill>
                <a:schemeClr val="bg1"/>
              </a:solidFill>
            </a:endParaRPr>
          </a:p>
        </p:txBody>
      </p:sp>
      <p:pic>
        <p:nvPicPr>
          <p:cNvPr id="2050" name="Picture 2" descr="Resultado de imagen para pensand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332656"/>
            <a:ext cx="5365317" cy="3767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538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_tradnl" dirty="0" smtClean="0"/>
              <a:t>REGLAMENTACION</a:t>
            </a:r>
            <a:r>
              <a:rPr lang="es-ES_tradnl" dirty="0" smtClean="0"/>
              <a:t/>
            </a:r>
            <a:br>
              <a:rPr lang="es-ES_tradnl" dirty="0" smtClean="0"/>
            </a:br>
            <a:endParaRPr lang="es-ES_tradnl" dirty="0"/>
          </a:p>
        </p:txBody>
      </p:sp>
      <p:sp>
        <p:nvSpPr>
          <p:cNvPr id="3" name="2 Subtítulo"/>
          <p:cNvSpPr>
            <a:spLocks noGrp="1"/>
          </p:cNvSpPr>
          <p:nvPr>
            <p:ph type="subTitle" idx="1"/>
          </p:nvPr>
        </p:nvSpPr>
        <p:spPr>
          <a:xfrm>
            <a:off x="533400" y="3140968"/>
            <a:ext cx="4954250" cy="2880320"/>
          </a:xfrm>
        </p:spPr>
        <p:txBody>
          <a:bodyPr>
            <a:noAutofit/>
          </a:bodyPr>
          <a:lstStyle/>
          <a:p>
            <a:pPr algn="just"/>
            <a:r>
              <a:rPr lang="es-ES_tradnl" sz="1200" b="1" dirty="0">
                <a:solidFill>
                  <a:schemeClr val="bg1"/>
                </a:solidFill>
              </a:rPr>
              <a:t>Artículo 2. </a:t>
            </a:r>
            <a:r>
              <a:rPr lang="es-ES_tradnl" sz="1200" b="1" u="sng" dirty="0">
                <a:solidFill>
                  <a:schemeClr val="bg1"/>
                </a:solidFill>
              </a:rPr>
              <a:t>Requisitos de validez</a:t>
            </a:r>
            <a:r>
              <a:rPr lang="es-ES_tradnl" sz="1200" dirty="0">
                <a:solidFill>
                  <a:schemeClr val="bg1"/>
                </a:solidFill>
              </a:rPr>
              <a:t>:</a:t>
            </a:r>
          </a:p>
          <a:p>
            <a:pPr algn="just"/>
            <a:r>
              <a:rPr lang="es-ES_tradnl" sz="1200" dirty="0">
                <a:solidFill>
                  <a:schemeClr val="bg1"/>
                </a:solidFill>
              </a:rPr>
              <a:t>Para la validez de los actos notariales indicados en el artículo anterior y de los respectivos instrumentos públicos, se deberán observar estrictamente los requisitos establecidos para tales intervenciones en la legislación nacional y provincial y en la presente reglamentación.</a:t>
            </a:r>
          </a:p>
          <a:p>
            <a:pPr algn="just"/>
            <a:endParaRPr lang="es-ES_tradnl" sz="1200" dirty="0" smtClean="0">
              <a:solidFill>
                <a:schemeClr val="bg1"/>
              </a:solidFill>
            </a:endParaRPr>
          </a:p>
          <a:p>
            <a:pPr algn="just"/>
            <a:r>
              <a:rPr lang="es-ES_tradnl" sz="1200" b="1" dirty="0" smtClean="0">
                <a:solidFill>
                  <a:schemeClr val="bg1"/>
                </a:solidFill>
              </a:rPr>
              <a:t>Artículo </a:t>
            </a:r>
            <a:r>
              <a:rPr lang="es-ES_tradnl" sz="1200" b="1" dirty="0">
                <a:solidFill>
                  <a:schemeClr val="bg1"/>
                </a:solidFill>
              </a:rPr>
              <a:t>3. </a:t>
            </a:r>
            <a:r>
              <a:rPr lang="es-ES_tradnl" sz="1200" b="1" u="sng" dirty="0">
                <a:solidFill>
                  <a:schemeClr val="bg1"/>
                </a:solidFill>
              </a:rPr>
              <a:t>Definición.</a:t>
            </a:r>
          </a:p>
          <a:p>
            <a:pPr algn="just"/>
            <a:r>
              <a:rPr lang="es-ES_tradnl" sz="1200" dirty="0">
                <a:solidFill>
                  <a:schemeClr val="bg1"/>
                </a:solidFill>
              </a:rPr>
              <a:t>El acto notarial de certificación de firma es aquel en el cual el Escribano declara que un requirente suscribe en su presencia un documento, registrando dicha rogatoria en el protocolo o en el Libro de requerimientos.</a:t>
            </a:r>
          </a:p>
          <a:p>
            <a:endParaRPr lang="es-ES_tradnl" sz="12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5229200"/>
            <a:ext cx="6554867" cy="790600"/>
          </a:xfrm>
        </p:spPr>
        <p:txBody>
          <a:bodyPr/>
          <a:lstStyle/>
          <a:p>
            <a:r>
              <a:rPr lang="es-ES_tradnl" dirty="0" smtClean="0"/>
              <a:t>REGLAMENTACION</a:t>
            </a:r>
            <a:endParaRPr lang="es-ES_tradnl" dirty="0"/>
          </a:p>
        </p:txBody>
      </p:sp>
      <p:sp>
        <p:nvSpPr>
          <p:cNvPr id="3" name="2 Marcador de contenido"/>
          <p:cNvSpPr>
            <a:spLocks noGrp="1"/>
          </p:cNvSpPr>
          <p:nvPr>
            <p:ph idx="1"/>
          </p:nvPr>
        </p:nvSpPr>
        <p:spPr>
          <a:xfrm>
            <a:off x="533400" y="533400"/>
            <a:ext cx="6554867" cy="3962400"/>
          </a:xfrm>
        </p:spPr>
        <p:txBody>
          <a:bodyPr>
            <a:noAutofit/>
          </a:bodyPr>
          <a:lstStyle/>
          <a:p>
            <a:pPr marL="0" indent="0" algn="just">
              <a:buNone/>
            </a:pPr>
            <a:r>
              <a:rPr lang="es-ES_tradnl" sz="1200" b="1" u="sng" dirty="0">
                <a:solidFill>
                  <a:schemeClr val="bg1"/>
                </a:solidFill>
              </a:rPr>
              <a:t>Artículo 5. Justificación de identidad</a:t>
            </a:r>
            <a:r>
              <a:rPr lang="es-ES_tradnl" sz="1200" u="sng" dirty="0">
                <a:solidFill>
                  <a:schemeClr val="bg1"/>
                </a:solidFill>
              </a:rPr>
              <a:t>.</a:t>
            </a:r>
          </a:p>
          <a:p>
            <a:pPr marL="0" indent="0" algn="just">
              <a:buNone/>
            </a:pPr>
            <a:r>
              <a:rPr lang="es-ES_tradnl" sz="1200" dirty="0">
                <a:solidFill>
                  <a:schemeClr val="bg1"/>
                </a:solidFill>
              </a:rPr>
              <a:t>El Escribano interviniente deberá individualizar a los requirentes, quienes justificarán su identidad conforme a lo establecido en el artículo 306 del Código Civil y Comercial de la Nación.-</a:t>
            </a:r>
          </a:p>
          <a:p>
            <a:pPr marL="0" indent="0" algn="just">
              <a:buNone/>
            </a:pPr>
            <a:r>
              <a:rPr lang="es-ES_tradnl" sz="1200" b="1" u="sng" dirty="0">
                <a:solidFill>
                  <a:schemeClr val="bg1"/>
                </a:solidFill>
              </a:rPr>
              <a:t>Artículo 6. Documento parcialmente en blanco.</a:t>
            </a:r>
          </a:p>
          <a:p>
            <a:pPr marL="0" indent="0" algn="just">
              <a:buNone/>
            </a:pPr>
            <a:r>
              <a:rPr lang="es-ES_tradnl" sz="1200" dirty="0" smtClean="0">
                <a:solidFill>
                  <a:schemeClr val="bg1"/>
                </a:solidFill>
              </a:rPr>
              <a:t>Podrá </a:t>
            </a:r>
            <a:r>
              <a:rPr lang="es-ES_tradnl" sz="1200" dirty="0">
                <a:solidFill>
                  <a:schemeClr val="bg1"/>
                </a:solidFill>
              </a:rPr>
              <a:t>certificarse la firma que se consigne en un documento parcialmente en blanco, haciéndose constar detalladamente tal circunstancia en el acta de requerimiento y en el acto notarial de certificación</a:t>
            </a:r>
            <a:r>
              <a:rPr lang="es-ES_tradnl" sz="1200" dirty="0" smtClean="0">
                <a:solidFill>
                  <a:schemeClr val="bg1"/>
                </a:solidFill>
              </a:rPr>
              <a:t>.</a:t>
            </a:r>
            <a:r>
              <a:rPr lang="es-ES_tradnl" sz="1200" dirty="0">
                <a:solidFill>
                  <a:schemeClr val="bg1"/>
                </a:solidFill>
              </a:rPr>
              <a:t> </a:t>
            </a:r>
          </a:p>
          <a:p>
            <a:pPr marL="0" indent="0" algn="just">
              <a:buNone/>
            </a:pPr>
            <a:r>
              <a:rPr lang="es-ES_tradnl" sz="1200" b="1" u="sng" dirty="0">
                <a:solidFill>
                  <a:schemeClr val="bg1"/>
                </a:solidFill>
              </a:rPr>
              <a:t>Artículo 7. Calificación del contenido del documento.</a:t>
            </a:r>
          </a:p>
          <a:p>
            <a:pPr marL="0" indent="0" algn="just">
              <a:buNone/>
            </a:pPr>
            <a:r>
              <a:rPr lang="es-ES_tradnl" sz="1200" dirty="0">
                <a:solidFill>
                  <a:schemeClr val="bg1"/>
                </a:solidFill>
              </a:rPr>
              <a:t>Sin perjuicio del deber de asesoramiento, el Escribano no es responsable del contenido del documento cuya firma certificará. No obstante, deberá negarse a efectuar la certificación en los siguientes casos:</a:t>
            </a:r>
          </a:p>
          <a:p>
            <a:pPr algn="just"/>
            <a:r>
              <a:rPr lang="es-ES_tradnl" sz="1200" dirty="0">
                <a:solidFill>
                  <a:schemeClr val="bg1"/>
                </a:solidFill>
              </a:rPr>
              <a:t>a) Cuando contuviere cláusulas contrarias a las leyes, a la moral o a las buenas costumbres.</a:t>
            </a:r>
          </a:p>
          <a:p>
            <a:pPr algn="just"/>
            <a:r>
              <a:rPr lang="es-ES_tradnl" sz="1200" dirty="0">
                <a:solidFill>
                  <a:schemeClr val="bg1"/>
                </a:solidFill>
              </a:rPr>
              <a:t>b) Cuando versare sobre negocios jurídicos que requieran para su validez la forma de la escritura pública u otra clase de instrumento público y estuviere redactado atribuyéndole los mismos efectos y eficacia o en forma tal que pudiera interpretarse que se ha querido dar al mismo el alcance de aquellos instrumentos.</a:t>
            </a:r>
          </a:p>
          <a:p>
            <a:pPr algn="just"/>
            <a:endParaRPr lang="es-ES_tradnl" sz="12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5229200"/>
            <a:ext cx="6554867" cy="790600"/>
          </a:xfrm>
        </p:spPr>
        <p:txBody>
          <a:bodyPr/>
          <a:lstStyle/>
          <a:p>
            <a:r>
              <a:rPr lang="es-ES_tradnl" dirty="0" smtClean="0"/>
              <a:t>REGLAMENTACION</a:t>
            </a:r>
            <a:endParaRPr lang="es-ES_tradnl" dirty="0"/>
          </a:p>
        </p:txBody>
      </p:sp>
      <p:sp>
        <p:nvSpPr>
          <p:cNvPr id="3" name="2 Marcador de contenido"/>
          <p:cNvSpPr>
            <a:spLocks noGrp="1"/>
          </p:cNvSpPr>
          <p:nvPr>
            <p:ph idx="1"/>
          </p:nvPr>
        </p:nvSpPr>
        <p:spPr>
          <a:xfrm>
            <a:off x="533400" y="620688"/>
            <a:ext cx="6554867" cy="4479776"/>
          </a:xfrm>
        </p:spPr>
        <p:txBody>
          <a:bodyPr>
            <a:noAutofit/>
          </a:bodyPr>
          <a:lstStyle/>
          <a:p>
            <a:pPr algn="just"/>
            <a:endParaRPr lang="es-ES_tradnl" sz="1200" b="1" u="sng" dirty="0" smtClean="0">
              <a:solidFill>
                <a:schemeClr val="bg1"/>
              </a:solidFill>
            </a:endParaRPr>
          </a:p>
          <a:p>
            <a:pPr algn="just"/>
            <a:endParaRPr lang="es-ES_tradnl" sz="1200" b="1" u="sng" dirty="0">
              <a:solidFill>
                <a:schemeClr val="bg1"/>
              </a:solidFill>
            </a:endParaRPr>
          </a:p>
          <a:p>
            <a:pPr algn="just"/>
            <a:endParaRPr lang="es-ES_tradnl" sz="1200" b="1" u="sng" dirty="0" smtClean="0">
              <a:solidFill>
                <a:schemeClr val="bg1"/>
              </a:solidFill>
            </a:endParaRPr>
          </a:p>
          <a:p>
            <a:pPr marL="0" indent="0" algn="just">
              <a:buNone/>
            </a:pPr>
            <a:r>
              <a:rPr lang="es-ES_tradnl" sz="1200" b="1" u="sng" dirty="0" smtClean="0">
                <a:solidFill>
                  <a:schemeClr val="bg1"/>
                </a:solidFill>
              </a:rPr>
              <a:t>Artículo </a:t>
            </a:r>
            <a:r>
              <a:rPr lang="es-ES_tradnl" sz="1200" b="1" u="sng" dirty="0">
                <a:solidFill>
                  <a:schemeClr val="bg1"/>
                </a:solidFill>
              </a:rPr>
              <a:t>9. Firma ya estampada.</a:t>
            </a:r>
          </a:p>
          <a:p>
            <a:pPr marL="0" indent="0" algn="just">
              <a:buNone/>
            </a:pPr>
            <a:r>
              <a:rPr lang="es-ES_tradnl" sz="1200" dirty="0">
                <a:solidFill>
                  <a:schemeClr val="bg1"/>
                </a:solidFill>
              </a:rPr>
              <a:t>No se certificarán firmas ya estampadas. En tales casos, el Escribano exigirá que el compareciente vuelva a firmar en su presencia una declaración en la que reconoce como propia la firma que obra precedentemente, haciéndose constar tal circunstancia en el acta de requerimiento y en el acto notarial de certificación de esta última firma.</a:t>
            </a:r>
          </a:p>
          <a:p>
            <a:pPr marL="0" indent="0" algn="just">
              <a:buNone/>
            </a:pPr>
            <a:r>
              <a:rPr lang="es-ES_tradnl" sz="1200" dirty="0">
                <a:solidFill>
                  <a:schemeClr val="bg1"/>
                </a:solidFill>
              </a:rPr>
              <a:t> </a:t>
            </a:r>
            <a:endParaRPr lang="es-ES_tradnl" sz="1200" dirty="0" smtClean="0">
              <a:solidFill>
                <a:schemeClr val="bg1"/>
              </a:solidFill>
            </a:endParaRPr>
          </a:p>
          <a:p>
            <a:pPr marL="0" indent="0" algn="just">
              <a:buNone/>
            </a:pPr>
            <a:r>
              <a:rPr lang="es-ES_tradnl" sz="1200" b="1" u="sng" dirty="0" smtClean="0">
                <a:solidFill>
                  <a:schemeClr val="bg1"/>
                </a:solidFill>
              </a:rPr>
              <a:t>Artículo </a:t>
            </a:r>
            <a:r>
              <a:rPr lang="es-ES_tradnl" sz="1200" b="1" u="sng" dirty="0">
                <a:solidFill>
                  <a:schemeClr val="bg1"/>
                </a:solidFill>
              </a:rPr>
              <a:t>10. Distinta data.</a:t>
            </a:r>
          </a:p>
          <a:p>
            <a:pPr marL="0" indent="0" algn="just">
              <a:buNone/>
            </a:pPr>
            <a:r>
              <a:rPr lang="es-ES_tradnl" sz="1200" dirty="0">
                <a:solidFill>
                  <a:schemeClr val="bg1"/>
                </a:solidFill>
              </a:rPr>
              <a:t>Cuando el Escribano sea requerido para certificar firmas en un instrumento que ya se encuentre datado –en igual o distinta demarcación territorial a la de su competencia- procederá a consignar el lugar y la fecha en que efectúa el acto notarial de certificación, con total prescindencia de los que figuren en el documento.</a:t>
            </a:r>
          </a:p>
          <a:p>
            <a:pPr marL="0" indent="0" algn="just">
              <a:buNone/>
            </a:pPr>
            <a:r>
              <a:rPr lang="es-ES_tradnl" sz="1200" dirty="0">
                <a:solidFill>
                  <a:schemeClr val="bg1"/>
                </a:solidFill>
              </a:rPr>
              <a:t> </a:t>
            </a:r>
          </a:p>
          <a:p>
            <a:endParaRPr lang="es-ES_tradnl" sz="1200" dirty="0">
              <a:solidFill>
                <a:schemeClr val="bg1"/>
              </a:solidFill>
            </a:endParaRPr>
          </a:p>
          <a:p>
            <a:endParaRPr lang="es-ES_tradnl" sz="1200" dirty="0" smtClean="0">
              <a:solidFill>
                <a:schemeClr val="bg1"/>
              </a:solidFill>
            </a:endParaRPr>
          </a:p>
          <a:p>
            <a:pPr algn="just"/>
            <a:endParaRPr lang="es-ES_tradnl" sz="12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5517232"/>
            <a:ext cx="6554867" cy="502568"/>
          </a:xfrm>
        </p:spPr>
        <p:txBody>
          <a:bodyPr>
            <a:normAutofit fontScale="90000"/>
          </a:bodyPr>
          <a:lstStyle/>
          <a:p>
            <a:r>
              <a:rPr lang="es-ES_tradnl" dirty="0" smtClean="0"/>
              <a:t>REGLAMENTACION</a:t>
            </a:r>
            <a:endParaRPr lang="es-ES_tradnl" dirty="0"/>
          </a:p>
        </p:txBody>
      </p:sp>
      <p:sp>
        <p:nvSpPr>
          <p:cNvPr id="3" name="2 Marcador de contenido"/>
          <p:cNvSpPr>
            <a:spLocks noGrp="1"/>
          </p:cNvSpPr>
          <p:nvPr>
            <p:ph idx="1"/>
          </p:nvPr>
        </p:nvSpPr>
        <p:spPr>
          <a:xfrm>
            <a:off x="533400" y="548680"/>
            <a:ext cx="6554867" cy="4896544"/>
          </a:xfrm>
        </p:spPr>
        <p:txBody>
          <a:bodyPr>
            <a:noAutofit/>
          </a:bodyPr>
          <a:lstStyle/>
          <a:p>
            <a:pPr marL="0" indent="0" algn="just">
              <a:buNone/>
            </a:pPr>
            <a:endParaRPr lang="es-ES_tradnl" sz="1400" dirty="0" smtClean="0">
              <a:solidFill>
                <a:schemeClr val="bg1"/>
              </a:solidFill>
            </a:endParaRPr>
          </a:p>
          <a:p>
            <a:pPr marL="0" indent="0" algn="just">
              <a:buNone/>
            </a:pPr>
            <a:endParaRPr lang="es-ES_tradnl" sz="1400" dirty="0">
              <a:solidFill>
                <a:schemeClr val="bg1"/>
              </a:solidFill>
            </a:endParaRPr>
          </a:p>
          <a:p>
            <a:pPr marL="0" indent="0" algn="just">
              <a:buNone/>
            </a:pPr>
            <a:endParaRPr lang="es-ES_tradnl" sz="1400" dirty="0" smtClean="0">
              <a:solidFill>
                <a:schemeClr val="bg1"/>
              </a:solidFill>
            </a:endParaRPr>
          </a:p>
          <a:p>
            <a:pPr marL="0" indent="0" algn="just">
              <a:buNone/>
            </a:pPr>
            <a:r>
              <a:rPr lang="es-ES_tradnl" sz="1400" b="1" u="sng" dirty="0" smtClean="0">
                <a:solidFill>
                  <a:schemeClr val="bg1"/>
                </a:solidFill>
              </a:rPr>
              <a:t>Artículo </a:t>
            </a:r>
            <a:r>
              <a:rPr lang="es-ES_tradnl" sz="1400" b="1" u="sng" dirty="0">
                <a:solidFill>
                  <a:schemeClr val="bg1"/>
                </a:solidFill>
              </a:rPr>
              <a:t>26. Pluralidad de actas.</a:t>
            </a:r>
          </a:p>
          <a:p>
            <a:pPr marL="0" indent="0" algn="just">
              <a:buNone/>
            </a:pPr>
            <a:r>
              <a:rPr lang="es-ES_tradnl" sz="1400" dirty="0">
                <a:solidFill>
                  <a:schemeClr val="bg1"/>
                </a:solidFill>
              </a:rPr>
              <a:t>El requerimiento podrá formalizarse en una o más actas según sea el número de comparecientes con interés común. Si se utilizan varias actas para una misma intervención, se expresará en cada una que se trata de requerimientos que se formulan al mismo objeto expresado en la primera de ellas, cuyo número se consignará.</a:t>
            </a:r>
          </a:p>
          <a:p>
            <a:pPr marL="0" indent="0" algn="just">
              <a:buNone/>
            </a:pPr>
            <a:r>
              <a:rPr lang="es-ES_tradnl" sz="1400" b="1" u="sng" dirty="0">
                <a:solidFill>
                  <a:schemeClr val="bg1"/>
                </a:solidFill>
              </a:rPr>
              <a:t>Artículo 27. Requerimiento </a:t>
            </a:r>
            <a:r>
              <a:rPr lang="es-ES_tradnl" sz="1400" b="1" u="sng" dirty="0" smtClean="0">
                <a:solidFill>
                  <a:schemeClr val="bg1"/>
                </a:solidFill>
              </a:rPr>
              <a:t>con </a:t>
            </a:r>
            <a:r>
              <a:rPr lang="es-ES_tradnl" sz="1400" b="1" u="sng" dirty="0">
                <a:solidFill>
                  <a:schemeClr val="bg1"/>
                </a:solidFill>
              </a:rPr>
              <a:t>objeto múltiple</a:t>
            </a:r>
          </a:p>
          <a:p>
            <a:pPr marL="0" indent="0" algn="just">
              <a:buNone/>
            </a:pPr>
            <a:r>
              <a:rPr lang="es-ES_tradnl" sz="1400" dirty="0">
                <a:solidFill>
                  <a:schemeClr val="bg1"/>
                </a:solidFill>
              </a:rPr>
              <a:t>Los mismos requirentes podrán solicitar en una sola acta la certificación de las firmas que estamparán en diversos documentos, los que se detallarán expresamente.</a:t>
            </a:r>
          </a:p>
          <a:p>
            <a:pPr marL="0" indent="0" algn="just">
              <a:buNone/>
            </a:pPr>
            <a:r>
              <a:rPr lang="es-ES_tradnl" sz="1400" dirty="0">
                <a:solidFill>
                  <a:schemeClr val="bg1"/>
                </a:solidFill>
              </a:rPr>
              <a:t>Salvo el caso del párrafo anterior, no podrá utilizarse una misma acta para distintos requerimientos</a:t>
            </a:r>
            <a:r>
              <a:rPr lang="es-ES_tradnl" sz="1400" dirty="0" smtClean="0">
                <a:solidFill>
                  <a:schemeClr val="bg1"/>
                </a:solidFill>
              </a:rPr>
              <a:t>.-</a:t>
            </a:r>
          </a:p>
          <a:p>
            <a:pPr marL="0" indent="0">
              <a:buNone/>
            </a:pPr>
            <a:r>
              <a:rPr lang="es-ES_tradnl" sz="1400" b="1" u="sng" dirty="0">
                <a:solidFill>
                  <a:schemeClr val="bg1"/>
                </a:solidFill>
              </a:rPr>
              <a:t>Artículo 12. Tributación</a:t>
            </a:r>
          </a:p>
          <a:p>
            <a:pPr marL="0" indent="0" algn="just">
              <a:buNone/>
            </a:pPr>
            <a:r>
              <a:rPr lang="es-ES_tradnl" sz="1400" dirty="0">
                <a:solidFill>
                  <a:schemeClr val="bg1"/>
                </a:solidFill>
              </a:rPr>
              <a:t>La tributación que grave el acto jurídico cuyas firmas se requiera certificar deberá estar abonada. En caso contrario, el Escribano retendrá la suma suficiente para ingresarla con sus accesorios, bajo su responsabilidad.</a:t>
            </a:r>
          </a:p>
          <a:p>
            <a:pPr marL="0" indent="0" algn="just">
              <a:buNone/>
            </a:pPr>
            <a:endParaRPr lang="es-ES_tradnl" sz="1400" dirty="0">
              <a:solidFill>
                <a:schemeClr val="bg1"/>
              </a:solidFill>
            </a:endParaRPr>
          </a:p>
          <a:p>
            <a:pPr algn="just"/>
            <a:endParaRPr lang="es-ES_tradnl" sz="14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5373216"/>
            <a:ext cx="6554867" cy="646584"/>
          </a:xfrm>
        </p:spPr>
        <p:txBody>
          <a:bodyPr/>
          <a:lstStyle/>
          <a:p>
            <a:r>
              <a:rPr lang="es-ES" dirty="0" smtClean="0"/>
              <a:t>REGLAMENTACION</a:t>
            </a:r>
            <a:endParaRPr lang="es-ES" dirty="0"/>
          </a:p>
        </p:txBody>
      </p:sp>
      <p:sp>
        <p:nvSpPr>
          <p:cNvPr id="3" name="Marcador de contenido 2"/>
          <p:cNvSpPr>
            <a:spLocks noGrp="1"/>
          </p:cNvSpPr>
          <p:nvPr>
            <p:ph idx="1"/>
          </p:nvPr>
        </p:nvSpPr>
        <p:spPr/>
        <p:txBody>
          <a:bodyPr>
            <a:normAutofit fontScale="85000" lnSpcReduction="10000"/>
          </a:bodyPr>
          <a:lstStyle/>
          <a:p>
            <a:pPr algn="just"/>
            <a:r>
              <a:rPr lang="es-ES" b="1" u="sng" dirty="0">
                <a:solidFill>
                  <a:schemeClr val="bg1"/>
                </a:solidFill>
              </a:rPr>
              <a:t>Artículo 11. Vehículos</a:t>
            </a:r>
            <a:r>
              <a:rPr lang="es-ES" dirty="0">
                <a:solidFill>
                  <a:schemeClr val="bg1"/>
                </a:solidFill>
              </a:rPr>
              <a:t>.</a:t>
            </a:r>
          </a:p>
          <a:p>
            <a:pPr marL="0" indent="0" algn="just">
              <a:buNone/>
            </a:pPr>
            <a:endParaRPr lang="es-ES" dirty="0" smtClean="0">
              <a:solidFill>
                <a:schemeClr val="bg1"/>
              </a:solidFill>
            </a:endParaRPr>
          </a:p>
          <a:p>
            <a:pPr marL="0" indent="0" algn="just">
              <a:buNone/>
            </a:pPr>
            <a:r>
              <a:rPr lang="es-ES" dirty="0" smtClean="0">
                <a:solidFill>
                  <a:schemeClr val="bg1"/>
                </a:solidFill>
              </a:rPr>
              <a:t>En </a:t>
            </a:r>
            <a:r>
              <a:rPr lang="es-ES" dirty="0">
                <a:solidFill>
                  <a:schemeClr val="bg1"/>
                </a:solidFill>
              </a:rPr>
              <a:t>caso de certificarse firmas en instrumentos relacionados con vehículos automotores y en formularios oficiales del Registro de la Propiedad Automotor, deberán consignarse como mínimo –en el acta de requerimiento y en el acto notarial de certificación- los siguientes datos:</a:t>
            </a:r>
          </a:p>
          <a:p>
            <a:pPr algn="just"/>
            <a:r>
              <a:rPr lang="es-ES" dirty="0">
                <a:solidFill>
                  <a:schemeClr val="bg1"/>
                </a:solidFill>
              </a:rPr>
              <a:t>1) Tipo y número de formulario;</a:t>
            </a:r>
          </a:p>
          <a:p>
            <a:pPr algn="just"/>
            <a:r>
              <a:rPr lang="es-ES" dirty="0">
                <a:solidFill>
                  <a:schemeClr val="bg1"/>
                </a:solidFill>
              </a:rPr>
              <a:t>2) Marca del vehículo;</a:t>
            </a:r>
          </a:p>
          <a:p>
            <a:pPr algn="just"/>
            <a:r>
              <a:rPr lang="es-ES" dirty="0">
                <a:solidFill>
                  <a:schemeClr val="bg1"/>
                </a:solidFill>
              </a:rPr>
              <a:t>3) Número de Dominio</a:t>
            </a:r>
          </a:p>
          <a:p>
            <a:pPr algn="just"/>
            <a:r>
              <a:rPr lang="es-ES" dirty="0">
                <a:solidFill>
                  <a:schemeClr val="bg1"/>
                </a:solidFill>
              </a:rPr>
              <a:t>4) Se dejará constancia de los rubros y espacios en blanco del o de los formularios.</a:t>
            </a:r>
          </a:p>
          <a:p>
            <a:pPr algn="just"/>
            <a:endParaRPr lang="es-ES" dirty="0">
              <a:solidFill>
                <a:schemeClr val="bg1"/>
              </a:solidFill>
            </a:endParaRPr>
          </a:p>
          <a:p>
            <a:endParaRPr lang="es-ES" dirty="0"/>
          </a:p>
        </p:txBody>
      </p:sp>
    </p:spTree>
    <p:extLst>
      <p:ext uri="{BB962C8B-B14F-4D97-AF65-F5344CB8AC3E}">
        <p14:creationId xmlns:p14="http://schemas.microsoft.com/office/powerpoint/2010/main" val="235436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5157192"/>
            <a:ext cx="6554867" cy="862608"/>
          </a:xfrm>
        </p:spPr>
        <p:txBody>
          <a:bodyPr/>
          <a:lstStyle/>
          <a:p>
            <a:r>
              <a:rPr lang="es-ES" dirty="0" smtClean="0"/>
              <a:t>REGLAMENTACION</a:t>
            </a:r>
            <a:endParaRPr lang="es-ES" dirty="0"/>
          </a:p>
        </p:txBody>
      </p:sp>
      <p:sp>
        <p:nvSpPr>
          <p:cNvPr id="3" name="Marcador de contenido 2"/>
          <p:cNvSpPr>
            <a:spLocks noGrp="1"/>
          </p:cNvSpPr>
          <p:nvPr>
            <p:ph idx="1"/>
          </p:nvPr>
        </p:nvSpPr>
        <p:spPr>
          <a:xfrm>
            <a:off x="533400" y="533400"/>
            <a:ext cx="6554867" cy="4767808"/>
          </a:xfrm>
        </p:spPr>
        <p:txBody>
          <a:bodyPr>
            <a:noAutofit/>
          </a:bodyPr>
          <a:lstStyle/>
          <a:p>
            <a:pPr marL="0" indent="0">
              <a:buNone/>
            </a:pPr>
            <a:r>
              <a:rPr lang="es-ES_tradnl" sz="1200" b="1" u="sng" dirty="0">
                <a:solidFill>
                  <a:schemeClr val="bg1"/>
                </a:solidFill>
              </a:rPr>
              <a:t>Artículo 13. Validez y eficacia territorial.</a:t>
            </a:r>
          </a:p>
          <a:p>
            <a:pPr marL="0" indent="0" algn="just">
              <a:buNone/>
            </a:pPr>
            <a:r>
              <a:rPr lang="es-ES_tradnl" sz="1200" dirty="0">
                <a:solidFill>
                  <a:schemeClr val="bg1"/>
                </a:solidFill>
              </a:rPr>
              <a:t>Los actos notariales de certificación de firmas que se efectúen conforme lo normado en el presente Reglamento serán válidos y eficaces en todo el territorio provincial, debiendo ser legalizadas por el Colegio de Escribanos para adquirir eficacia extraterritorial. La autoridad </a:t>
            </a:r>
            <a:r>
              <a:rPr lang="es-ES_tradnl" sz="1200" dirty="0" err="1">
                <a:solidFill>
                  <a:schemeClr val="bg1"/>
                </a:solidFill>
              </a:rPr>
              <a:t>legalizadora</a:t>
            </a:r>
            <a:r>
              <a:rPr lang="es-ES_tradnl" sz="1200" dirty="0">
                <a:solidFill>
                  <a:schemeClr val="bg1"/>
                </a:solidFill>
              </a:rPr>
              <a:t> fiscalizará su cumplimiento, pudiendo devolver o rechazar el trámite en los casos de inobservancia</a:t>
            </a:r>
            <a:r>
              <a:rPr lang="es-ES_tradnl" sz="1200" b="1" dirty="0" smtClean="0">
                <a:solidFill>
                  <a:schemeClr val="bg1"/>
                </a:solidFill>
              </a:rPr>
              <a:t>.           </a:t>
            </a:r>
          </a:p>
          <a:p>
            <a:pPr marL="0" indent="0" algn="just">
              <a:buNone/>
            </a:pPr>
            <a:r>
              <a:rPr lang="es-ES_tradnl" sz="1200" b="1" dirty="0" smtClean="0">
                <a:solidFill>
                  <a:schemeClr val="bg1"/>
                </a:solidFill>
              </a:rPr>
              <a:t> *INSTRUCTIVOS DE  LEGALIZACIONES*</a:t>
            </a:r>
          </a:p>
          <a:p>
            <a:pPr marL="0" indent="0" algn="just">
              <a:buNone/>
            </a:pPr>
            <a:endParaRPr lang="es-ES_tradnl" sz="1200" b="1" u="sng" dirty="0" smtClean="0">
              <a:solidFill>
                <a:schemeClr val="bg1"/>
              </a:solidFill>
            </a:endParaRPr>
          </a:p>
          <a:p>
            <a:pPr marL="0" indent="0" algn="just">
              <a:buNone/>
            </a:pPr>
            <a:r>
              <a:rPr lang="es-ES_tradnl" sz="1200" b="1" u="sng" dirty="0" smtClean="0">
                <a:solidFill>
                  <a:schemeClr val="bg1"/>
                </a:solidFill>
              </a:rPr>
              <a:t>Artículo </a:t>
            </a:r>
            <a:r>
              <a:rPr lang="es-ES_tradnl" sz="1200" b="1" u="sng" dirty="0">
                <a:solidFill>
                  <a:schemeClr val="bg1"/>
                </a:solidFill>
              </a:rPr>
              <a:t>23</a:t>
            </a:r>
            <a:r>
              <a:rPr lang="es-ES_tradnl" sz="1200" u="sng" dirty="0">
                <a:solidFill>
                  <a:schemeClr val="bg1"/>
                </a:solidFill>
              </a:rPr>
              <a:t>. </a:t>
            </a:r>
            <a:r>
              <a:rPr lang="es-ES_tradnl" sz="1200" b="1" u="sng" dirty="0">
                <a:solidFill>
                  <a:schemeClr val="bg1"/>
                </a:solidFill>
              </a:rPr>
              <a:t>Carácter personal de los folios</a:t>
            </a:r>
            <a:r>
              <a:rPr lang="es-ES_tradnl" sz="1200" dirty="0">
                <a:solidFill>
                  <a:schemeClr val="bg1"/>
                </a:solidFill>
              </a:rPr>
              <a:t>.</a:t>
            </a:r>
          </a:p>
          <a:p>
            <a:pPr marL="0" indent="0" algn="just">
              <a:buNone/>
            </a:pPr>
            <a:r>
              <a:rPr lang="es-ES_tradnl" sz="1200" dirty="0">
                <a:solidFill>
                  <a:schemeClr val="bg1"/>
                </a:solidFill>
              </a:rPr>
              <a:t>Los folios que conforman el Libro de requerimientos y las fojas o sellados utilizados para expedir las certificaciones son de uso personal del Escribano para el cual fueron expendidos, no pudiendo ser utilizados por otro Notario aunque ejerza su función en el mismo registro notarial</a:t>
            </a:r>
            <a:r>
              <a:rPr lang="es-ES_tradnl" sz="1200" dirty="0" smtClean="0">
                <a:solidFill>
                  <a:schemeClr val="bg1"/>
                </a:solidFill>
              </a:rPr>
              <a:t>.</a:t>
            </a:r>
          </a:p>
          <a:p>
            <a:pPr marL="0" indent="0" algn="just">
              <a:buNone/>
            </a:pPr>
            <a:endParaRPr lang="es-ES_tradnl" sz="1200" dirty="0">
              <a:solidFill>
                <a:schemeClr val="bg1"/>
              </a:solidFill>
            </a:endParaRPr>
          </a:p>
          <a:p>
            <a:pPr marL="0" indent="0">
              <a:buNone/>
            </a:pPr>
            <a:r>
              <a:rPr lang="es-ES" sz="1200" b="1" u="sng" dirty="0" smtClean="0">
                <a:solidFill>
                  <a:schemeClr val="bg1"/>
                </a:solidFill>
              </a:rPr>
              <a:t>Artículo </a:t>
            </a:r>
            <a:r>
              <a:rPr lang="es-ES" sz="1200" b="1" u="sng" dirty="0">
                <a:solidFill>
                  <a:schemeClr val="bg1"/>
                </a:solidFill>
              </a:rPr>
              <a:t>24. Responsabilidad</a:t>
            </a:r>
            <a:r>
              <a:rPr lang="es-ES" sz="1200" dirty="0">
                <a:solidFill>
                  <a:schemeClr val="bg1"/>
                </a:solidFill>
              </a:rPr>
              <a:t>.</a:t>
            </a:r>
          </a:p>
          <a:p>
            <a:pPr marL="0" indent="0">
              <a:buNone/>
            </a:pPr>
            <a:r>
              <a:rPr lang="es-ES" sz="1200" dirty="0">
                <a:solidFill>
                  <a:schemeClr val="bg1"/>
                </a:solidFill>
              </a:rPr>
              <a:t>Cada Escribano es personalmente responsable de la custodia, conservación y debida utilización de los folios y sellados que adquiera.</a:t>
            </a:r>
          </a:p>
          <a:p>
            <a:pPr algn="just"/>
            <a:endParaRPr lang="es-ES_tradnl" sz="1200" dirty="0">
              <a:solidFill>
                <a:schemeClr val="bg1"/>
              </a:solidFill>
            </a:endParaRPr>
          </a:p>
        </p:txBody>
      </p:sp>
    </p:spTree>
    <p:extLst>
      <p:ext uri="{BB962C8B-B14F-4D97-AF65-F5344CB8AC3E}">
        <p14:creationId xmlns:p14="http://schemas.microsoft.com/office/powerpoint/2010/main" val="2993637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33400" y="5445224"/>
            <a:ext cx="6554867" cy="574576"/>
          </a:xfrm>
        </p:spPr>
        <p:txBody>
          <a:bodyPr>
            <a:normAutofit fontScale="90000"/>
          </a:bodyPr>
          <a:lstStyle/>
          <a:p>
            <a:r>
              <a:rPr lang="es-ES" dirty="0" err="1" smtClean="0"/>
              <a:t>reglamentacion</a:t>
            </a:r>
            <a:endParaRPr lang="es-ES" dirty="0"/>
          </a:p>
        </p:txBody>
      </p:sp>
      <p:sp>
        <p:nvSpPr>
          <p:cNvPr id="5" name="Marcador de texto 4"/>
          <p:cNvSpPr>
            <a:spLocks noGrp="1"/>
          </p:cNvSpPr>
          <p:nvPr>
            <p:ph type="body" idx="1"/>
          </p:nvPr>
        </p:nvSpPr>
        <p:spPr/>
        <p:txBody>
          <a:bodyPr/>
          <a:lstStyle/>
          <a:p>
            <a:r>
              <a:rPr lang="es-ES" dirty="0" smtClean="0"/>
              <a:t>acta</a:t>
            </a:r>
            <a:endParaRPr lang="es-ES" dirty="0"/>
          </a:p>
        </p:txBody>
      </p:sp>
      <p:sp>
        <p:nvSpPr>
          <p:cNvPr id="6" name="Marcador de contenido 5"/>
          <p:cNvSpPr>
            <a:spLocks noGrp="1"/>
          </p:cNvSpPr>
          <p:nvPr>
            <p:ph sz="half" idx="2"/>
          </p:nvPr>
        </p:nvSpPr>
        <p:spPr/>
        <p:txBody>
          <a:bodyPr>
            <a:normAutofit fontScale="70000" lnSpcReduction="20000"/>
          </a:bodyPr>
          <a:lstStyle/>
          <a:p>
            <a:pPr marL="0" indent="0" algn="just">
              <a:buNone/>
            </a:pPr>
            <a:r>
              <a:rPr lang="es-ES_tradnl" b="1" u="sng" dirty="0">
                <a:solidFill>
                  <a:schemeClr val="bg1"/>
                </a:solidFill>
              </a:rPr>
              <a:t>Artículo 15. Salvados</a:t>
            </a:r>
            <a:r>
              <a:rPr lang="es-ES_tradnl" dirty="0">
                <a:solidFill>
                  <a:schemeClr val="bg1"/>
                </a:solidFill>
              </a:rPr>
              <a:t>.</a:t>
            </a:r>
          </a:p>
          <a:p>
            <a:pPr marL="0" indent="0" algn="just">
              <a:buNone/>
            </a:pPr>
            <a:r>
              <a:rPr lang="es-ES_tradnl" dirty="0">
                <a:solidFill>
                  <a:schemeClr val="bg1"/>
                </a:solidFill>
              </a:rPr>
              <a:t>Los </a:t>
            </a:r>
            <a:r>
              <a:rPr lang="es-ES_tradnl" dirty="0" err="1">
                <a:solidFill>
                  <a:schemeClr val="bg1"/>
                </a:solidFill>
              </a:rPr>
              <a:t>sobrerraspados</a:t>
            </a:r>
            <a:r>
              <a:rPr lang="es-ES_tradnl" dirty="0">
                <a:solidFill>
                  <a:schemeClr val="bg1"/>
                </a:solidFill>
              </a:rPr>
              <a:t>, enmendados, interlineados, testados y cualquier otra alteración o corrección del texto originario del acta deberán ser salvados por el Escribano en forma manuscrita, </a:t>
            </a:r>
            <a:r>
              <a:rPr lang="es-ES_tradnl" b="1" u="sng" dirty="0">
                <a:solidFill>
                  <a:schemeClr val="bg1"/>
                </a:solidFill>
              </a:rPr>
              <a:t>antes de las firmas de los requirentes</a:t>
            </a:r>
            <a:r>
              <a:rPr lang="es-ES_tradnl" dirty="0">
                <a:solidFill>
                  <a:schemeClr val="bg1"/>
                </a:solidFill>
              </a:rPr>
              <a:t>, respetando los renglones indicados con el número marginal de orden. (artículo 305 inciso e del Código Civil y Comercial de la Nación)</a:t>
            </a:r>
          </a:p>
          <a:p>
            <a:pPr marL="0" indent="0" algn="just">
              <a:buNone/>
            </a:pPr>
            <a:r>
              <a:rPr lang="es-ES_tradnl" dirty="0">
                <a:solidFill>
                  <a:schemeClr val="bg1"/>
                </a:solidFill>
              </a:rPr>
              <a:t>Queda prohibido el uso de corrector y de elementos o procedimientos de impresión y corrección que puedan afectar o sobreponerse a la grafía impresa en los documentos o a su perdurabilidad en el tiempo.-</a:t>
            </a:r>
            <a:endParaRPr lang="es-ES" dirty="0"/>
          </a:p>
          <a:p>
            <a:endParaRPr lang="es-ES" dirty="0"/>
          </a:p>
        </p:txBody>
      </p:sp>
      <p:sp>
        <p:nvSpPr>
          <p:cNvPr id="7" name="Marcador de texto 6"/>
          <p:cNvSpPr>
            <a:spLocks noGrp="1"/>
          </p:cNvSpPr>
          <p:nvPr>
            <p:ph type="body" sz="quarter" idx="3"/>
          </p:nvPr>
        </p:nvSpPr>
        <p:spPr/>
        <p:txBody>
          <a:bodyPr/>
          <a:lstStyle/>
          <a:p>
            <a:r>
              <a:rPr lang="es-ES" dirty="0" smtClean="0"/>
              <a:t>foja</a:t>
            </a:r>
            <a:endParaRPr lang="es-ES" dirty="0"/>
          </a:p>
        </p:txBody>
      </p:sp>
      <p:sp>
        <p:nvSpPr>
          <p:cNvPr id="8" name="Marcador de contenido 7"/>
          <p:cNvSpPr>
            <a:spLocks noGrp="1"/>
          </p:cNvSpPr>
          <p:nvPr>
            <p:ph sz="quarter" idx="4"/>
          </p:nvPr>
        </p:nvSpPr>
        <p:spPr/>
        <p:txBody>
          <a:bodyPr>
            <a:normAutofit fontScale="62500" lnSpcReduction="20000"/>
          </a:bodyPr>
          <a:lstStyle/>
          <a:p>
            <a:pPr marL="0" indent="0" algn="just">
              <a:buNone/>
            </a:pPr>
            <a:r>
              <a:rPr lang="es-ES" b="1" u="sng" dirty="0">
                <a:solidFill>
                  <a:schemeClr val="bg1"/>
                </a:solidFill>
              </a:rPr>
              <a:t>Artículo 47. </a:t>
            </a:r>
            <a:r>
              <a:rPr lang="es-ES" b="1" u="sng" dirty="0" err="1">
                <a:solidFill>
                  <a:schemeClr val="bg1"/>
                </a:solidFill>
              </a:rPr>
              <a:t>Salvaduras</a:t>
            </a:r>
            <a:r>
              <a:rPr lang="es-ES" dirty="0">
                <a:solidFill>
                  <a:schemeClr val="bg1"/>
                </a:solidFill>
              </a:rPr>
              <a:t>.</a:t>
            </a:r>
          </a:p>
          <a:p>
            <a:pPr marL="0" indent="0" algn="just">
              <a:buNone/>
            </a:pPr>
            <a:r>
              <a:rPr lang="es-ES" dirty="0">
                <a:solidFill>
                  <a:schemeClr val="bg1"/>
                </a:solidFill>
              </a:rPr>
              <a:t>Los </a:t>
            </a:r>
            <a:r>
              <a:rPr lang="es-ES" dirty="0" err="1">
                <a:solidFill>
                  <a:schemeClr val="bg1"/>
                </a:solidFill>
              </a:rPr>
              <a:t>sobrerraspados</a:t>
            </a:r>
            <a:r>
              <a:rPr lang="es-ES" dirty="0">
                <a:solidFill>
                  <a:schemeClr val="bg1"/>
                </a:solidFill>
              </a:rPr>
              <a:t>, enmendados, </a:t>
            </a:r>
            <a:r>
              <a:rPr lang="es-ES" dirty="0" err="1" smtClean="0">
                <a:solidFill>
                  <a:schemeClr val="bg1"/>
                </a:solidFill>
              </a:rPr>
              <a:t>interli-neados</a:t>
            </a:r>
            <a:r>
              <a:rPr lang="es-ES" dirty="0">
                <a:solidFill>
                  <a:schemeClr val="bg1"/>
                </a:solidFill>
              </a:rPr>
              <a:t>, testados y cualquier otra alteración o corrección del texto originario de la certificación deberán ser salvados por el Escribano en forma manuscrita, conforme lo establece el artículo 305 inciso e) del Código Civil y Comercial de la Nación, </a:t>
            </a:r>
            <a:r>
              <a:rPr lang="es-ES" b="1" u="sng" dirty="0">
                <a:solidFill>
                  <a:schemeClr val="bg1"/>
                </a:solidFill>
              </a:rPr>
              <a:t>antes de su autorización del escribano</a:t>
            </a:r>
            <a:r>
              <a:rPr lang="es-ES" dirty="0">
                <a:solidFill>
                  <a:schemeClr val="bg1"/>
                </a:solidFill>
              </a:rPr>
              <a:t>, respetando los renglones indicados con el número marginal de orden.</a:t>
            </a:r>
          </a:p>
          <a:p>
            <a:pPr marL="0" indent="0" algn="just">
              <a:buNone/>
            </a:pPr>
            <a:r>
              <a:rPr lang="es-ES" dirty="0">
                <a:solidFill>
                  <a:schemeClr val="bg1"/>
                </a:solidFill>
              </a:rPr>
              <a:t>Queda prohibido el uso de corrector y de elementos o procedimientos de impresión y corrección que puedan afectar o sobreponerse a la grafía impresa en los documentos o a su perdurabilidad en el tiempo.-</a:t>
            </a:r>
          </a:p>
          <a:p>
            <a:pPr algn="just"/>
            <a:endParaRPr lang="es-ES" dirty="0">
              <a:solidFill>
                <a:schemeClr val="bg1"/>
              </a:solidFill>
            </a:endParaRPr>
          </a:p>
        </p:txBody>
      </p:sp>
    </p:spTree>
    <p:extLst>
      <p:ext uri="{BB962C8B-B14F-4D97-AF65-F5344CB8AC3E}">
        <p14:creationId xmlns:p14="http://schemas.microsoft.com/office/powerpoint/2010/main" val="2535774902"/>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200</TotalTime>
  <Words>2019</Words>
  <Application>Microsoft Office PowerPoint</Application>
  <PresentationFormat>Presentación en pantalla (4:3)</PresentationFormat>
  <Paragraphs>149</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Century Gothic</vt:lpstr>
      <vt:lpstr>Wingdings</vt:lpstr>
      <vt:lpstr>Wingdings 3</vt:lpstr>
      <vt:lpstr>Sector</vt:lpstr>
      <vt:lpstr>Primer foro del segundo trimestre – año 2.018 directora: esc. Cristina e. falagan VICE DIRECTOR: ESC. ROQUE A. J. SILVA SECRETARIA: ESC. CLAUDIA I. VARESE</vt:lpstr>
      <vt:lpstr>Miembros parlamentarios esc. Cristina e. falagan esc. Mariela e. miranda</vt:lpstr>
      <vt:lpstr>REGLAMENTACION </vt:lpstr>
      <vt:lpstr>REGLAMENTACION</vt:lpstr>
      <vt:lpstr>REGLAMENTACION</vt:lpstr>
      <vt:lpstr>REGLAMENTACION</vt:lpstr>
      <vt:lpstr>REGLAMENTACION</vt:lpstr>
      <vt:lpstr>REGLAMENTACION</vt:lpstr>
      <vt:lpstr>reglamentacion</vt:lpstr>
      <vt:lpstr>REGLAMENTACION</vt:lpstr>
      <vt:lpstr>REGLAMENTACION</vt:lpstr>
      <vt:lpstr>REGLAMENTACION</vt:lpstr>
      <vt:lpstr>reglamentacion</vt:lpstr>
      <vt:lpstr>reglamentacion</vt:lpstr>
      <vt:lpstr>   Instrumentos privados y particulares  ARTICULO 313.- Firma de los instrumentos privados. Si alguno de los firmantes de un instrumento privado no sabe o no puede firmar, puede dejarse constancia de la impresión digital o mediante la presencia de dos testigos que deben suscribir también el instrumento.</vt:lpstr>
      <vt:lpstr>  Competencia en razón de las personas/ incompatibilidad/imparcialidad     ARTICULO 291.- Prohibiciones. Es de ningún valor el instrumento autorizado por un funcionario público en asunto en que él, su cónyuge, su conviviente, o un pariente suyo dentro del cuarto grado o segundo de afinidad, sean personalmente interesados.  Vinculados por la función: titulares/ adscriptos   </vt:lpstr>
      <vt:lpstr>Art. 28: acta del libro</vt:lpstr>
      <vt:lpstr>Art. 46: acto notarial de certificación  =  foja de certificacion</vt:lpstr>
      <vt:lpstr>Casos practicos- incidencia en los siguientes parametros</vt:lpstr>
      <vt:lpstr>Art. 55 de la reglamentacion</vt:lpstr>
    </vt:vector>
  </TitlesOfParts>
  <Company>Windows 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CERTIFICACIONES DE FIRMAS Y LEGALIZACIONES</dc:title>
  <dc:creator>WinuE</dc:creator>
  <cp:lastModifiedBy>MARIELA</cp:lastModifiedBy>
  <cp:revision>34</cp:revision>
  <dcterms:created xsi:type="dcterms:W3CDTF">2018-08-13T20:52:02Z</dcterms:created>
  <dcterms:modified xsi:type="dcterms:W3CDTF">2018-08-15T01:09:32Z</dcterms:modified>
</cp:coreProperties>
</file>