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258" r:id="rId55"/>
    <p:sldId id="257" r:id="rId56"/>
    <p:sldId id="259" r:id="rId57"/>
  </p:sldIdLst>
  <p:sldSz cx="9144000" cy="5143500" type="screen16x9"/>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738"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D8896-8E39-4C4D-AFF2-71AE4BEED88C}" type="datetimeFigureOut">
              <a:rPr lang="es-ES_tradnl" smtClean="0"/>
              <a:pPr/>
              <a:t>14/05/2018</a:t>
            </a:fld>
            <a:endParaRPr lang="es-ES_tradnl"/>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BD19AE-E320-B34B-A150-442F6C7FD943}"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Shape 10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Shape 17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Shape 17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3" name="Shape 18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Shape 19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5" name="Shape 22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1" name="Shape 23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Shape 24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9" name="Shape 24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Shape 25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7" name="Shape 26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Shape 27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Shape 11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9" name="Shape 27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Shape 28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1" name="Shape 29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Shape 29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3" name="Shape 30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9" name="Shape 30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5" name="Shape 31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Shape 32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7" name="Shape 32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Shape 33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Shape 123"/>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Shape 33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Shape 345"/>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Shape 352"/>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8" name="Shape 358"/>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4" name="Shape 36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0" name="Shape 370"/>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Shape 376"/>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2" name="Shape 382"/>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Shape 3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8" name="Shape 388"/>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4" name="Shape 39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Shape 129"/>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0" name="Shape 400"/>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6" name="Shape 406"/>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Shape 412"/>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Shape 141"/>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Shape 147"/>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100552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60048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2982595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400"/>
              <a:buFont typeface="Old Standard TT"/>
              <a:buNone/>
              <a:defRPr sz="3000" b="0" i="0" u="none" strike="noStrike" cap="none">
                <a:solidFill>
                  <a:schemeClr val="dk1"/>
                </a:solidFill>
                <a:latin typeface="Old Standard TT"/>
                <a:ea typeface="Old Standard TT"/>
                <a:cs typeface="Old Standard TT"/>
                <a:sym typeface="Old Standard TT"/>
              </a:defRPr>
            </a:lvl1pPr>
            <a:lvl2pPr lvl="1"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2pPr>
            <a:lvl3pPr lvl="2"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3pPr>
            <a:lvl4pPr lvl="3"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4pPr>
            <a:lvl5pPr lvl="4"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5pPr>
            <a:lvl6pPr lvl="5"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6pPr>
            <a:lvl7pPr lvl="6"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7pPr>
            <a:lvl8pPr lvl="7"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8pPr>
            <a:lvl9pPr lvl="8" indent="0">
              <a:spcBef>
                <a:spcPts val="0"/>
              </a:spcBef>
              <a:spcAft>
                <a:spcPts val="0"/>
              </a:spcAft>
              <a:buClr>
                <a:schemeClr val="dk1"/>
              </a:buClr>
              <a:buSzPts val="14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29" name="Shape 29"/>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lstStyle>
            <a:lvl1pPr marL="457200" marR="0" lvl="0" indent="-228600" algn="l" rtl="0">
              <a:lnSpc>
                <a:spcPct val="115000"/>
              </a:lnSpc>
              <a:spcBef>
                <a:spcPts val="0"/>
              </a:spcBef>
              <a:spcAft>
                <a:spcPts val="0"/>
              </a:spcAft>
              <a:buClr>
                <a:schemeClr val="dk1"/>
              </a:buClr>
              <a:buSzPts val="1836"/>
              <a:buFont typeface="Old Standard TT"/>
              <a:buNone/>
              <a:defRPr sz="1800" b="0" i="0" u="none" strike="noStrike" cap="none">
                <a:solidFill>
                  <a:schemeClr val="dk1"/>
                </a:solidFill>
                <a:latin typeface="Old Standard TT"/>
                <a:ea typeface="Old Standard TT"/>
                <a:cs typeface="Old Standard TT"/>
                <a:sym typeface="Old Standard TT"/>
              </a:defRPr>
            </a:lvl1pPr>
            <a:lvl2pPr marL="914400" marR="0" lvl="1" indent="-228600" algn="l" rtl="0">
              <a:lnSpc>
                <a:spcPct val="115000"/>
              </a:lnSpc>
              <a:spcBef>
                <a:spcPts val="1600"/>
              </a:spcBef>
              <a:spcAft>
                <a:spcPts val="0"/>
              </a:spcAft>
              <a:buClr>
                <a:schemeClr val="dk1"/>
              </a:buClr>
              <a:buSzPts val="2300"/>
              <a:buFont typeface="Old Standard TT"/>
              <a:buNone/>
              <a:defRPr sz="1400" b="0" i="0" u="none" strike="noStrike" cap="none">
                <a:solidFill>
                  <a:schemeClr val="dk1"/>
                </a:solidFill>
                <a:latin typeface="Old Standard TT"/>
                <a:ea typeface="Old Standard TT"/>
                <a:cs typeface="Old Standard TT"/>
                <a:sym typeface="Old Standard TT"/>
              </a:defRPr>
            </a:lvl2pPr>
            <a:lvl3pPr marL="1371600" marR="0" lvl="2" indent="-228600" algn="l" rtl="0">
              <a:lnSpc>
                <a:spcPct val="115000"/>
              </a:lnSpc>
              <a:spcBef>
                <a:spcPts val="1600"/>
              </a:spcBef>
              <a:spcAft>
                <a:spcPts val="0"/>
              </a:spcAft>
              <a:buClr>
                <a:schemeClr val="dk1"/>
              </a:buClr>
              <a:buSzPts val="2100"/>
              <a:buFont typeface="Old Standard TT"/>
              <a:buNone/>
              <a:defRPr sz="1400" b="0" i="0" u="none" strike="noStrike" cap="none">
                <a:solidFill>
                  <a:schemeClr val="dk1"/>
                </a:solidFill>
                <a:latin typeface="Old Standard TT"/>
                <a:ea typeface="Old Standard TT"/>
                <a:cs typeface="Old Standard TT"/>
                <a:sym typeface="Old Standard TT"/>
              </a:defRPr>
            </a:lvl3pPr>
            <a:lvl4pPr marL="1828800" marR="0" lvl="3" indent="-228600" algn="l" rtl="0">
              <a:lnSpc>
                <a:spcPct val="115000"/>
              </a:lnSpc>
              <a:spcBef>
                <a:spcPts val="1600"/>
              </a:spcBef>
              <a:spcAft>
                <a:spcPts val="0"/>
              </a:spcAft>
              <a:buClr>
                <a:schemeClr val="dk1"/>
              </a:buClr>
              <a:buSzPts val="1900"/>
              <a:buFont typeface="Old Standard TT"/>
              <a:buNone/>
              <a:defRPr sz="1400" b="0" i="0" u="none" strike="noStrike" cap="none">
                <a:solidFill>
                  <a:schemeClr val="dk1"/>
                </a:solidFill>
                <a:latin typeface="Old Standard TT"/>
                <a:ea typeface="Old Standard TT"/>
                <a:cs typeface="Old Standard TT"/>
                <a:sym typeface="Old Standard TT"/>
              </a:defRPr>
            </a:lvl4pPr>
            <a:lvl5pPr marL="2286000" marR="0" lvl="4" indent="-228600" algn="l" rtl="0">
              <a:lnSpc>
                <a:spcPct val="115000"/>
              </a:lnSpc>
              <a:spcBef>
                <a:spcPts val="1600"/>
              </a:spcBef>
              <a:spcAft>
                <a:spcPts val="0"/>
              </a:spcAft>
              <a:buClr>
                <a:schemeClr val="dk1"/>
              </a:buClr>
              <a:buSzPts val="1800"/>
              <a:buFont typeface="Old Standard TT"/>
              <a:buNone/>
              <a:defRPr sz="1400" b="0" i="0" u="none" strike="noStrike" cap="none">
                <a:solidFill>
                  <a:schemeClr val="dk1"/>
                </a:solidFill>
                <a:latin typeface="Old Standard TT"/>
                <a:ea typeface="Old Standard TT"/>
                <a:cs typeface="Old Standard TT"/>
                <a:sym typeface="Old Standard TT"/>
              </a:defRPr>
            </a:lvl5pPr>
            <a:lvl6pPr marL="2743200" marR="0" lvl="5" indent="-228600" algn="l" rtl="0">
              <a:lnSpc>
                <a:spcPct val="115000"/>
              </a:lnSpc>
              <a:spcBef>
                <a:spcPts val="1600"/>
              </a:spcBef>
              <a:spcAft>
                <a:spcPts val="0"/>
              </a:spcAft>
              <a:buClr>
                <a:schemeClr val="dk1"/>
              </a:buClr>
              <a:buSzPts val="1800"/>
              <a:buFont typeface="Old Standard TT"/>
              <a:buNone/>
              <a:defRPr sz="1400" b="0" i="0" u="none" strike="noStrike" cap="none">
                <a:solidFill>
                  <a:schemeClr val="dk1"/>
                </a:solidFill>
                <a:latin typeface="Old Standard TT"/>
                <a:ea typeface="Old Standard TT"/>
                <a:cs typeface="Old Standard TT"/>
                <a:sym typeface="Old Standard TT"/>
              </a:defRPr>
            </a:lvl6pPr>
            <a:lvl7pPr marL="3200400" marR="0" lvl="6" indent="-228600" algn="l" rtl="0">
              <a:lnSpc>
                <a:spcPct val="115000"/>
              </a:lnSpc>
              <a:spcBef>
                <a:spcPts val="1600"/>
              </a:spcBef>
              <a:spcAft>
                <a:spcPts val="0"/>
              </a:spcAft>
              <a:buClr>
                <a:schemeClr val="dk1"/>
              </a:buClr>
              <a:buSzPts val="1600"/>
              <a:buFont typeface="Old Standard TT"/>
              <a:buNone/>
              <a:defRPr sz="1400" b="0" i="0" u="none" strike="noStrike" cap="none">
                <a:solidFill>
                  <a:schemeClr val="dk1"/>
                </a:solidFill>
                <a:latin typeface="Old Standard TT"/>
                <a:ea typeface="Old Standard TT"/>
                <a:cs typeface="Old Standard TT"/>
                <a:sym typeface="Old Standard TT"/>
              </a:defRPr>
            </a:lvl7pPr>
            <a:lvl8pPr marL="3657600" marR="0" lvl="7" indent="-228600" algn="l" rtl="0">
              <a:lnSpc>
                <a:spcPct val="115000"/>
              </a:lnSpc>
              <a:spcBef>
                <a:spcPts val="1600"/>
              </a:spcBef>
              <a:spcAft>
                <a:spcPts val="0"/>
              </a:spcAft>
              <a:buClr>
                <a:schemeClr val="dk1"/>
              </a:buClr>
              <a:buSzPts val="1600"/>
              <a:buFont typeface="Old Standard TT"/>
              <a:buNone/>
              <a:defRPr sz="1400" b="0" i="0" u="none" strike="noStrike" cap="none">
                <a:solidFill>
                  <a:schemeClr val="dk1"/>
                </a:solidFill>
                <a:latin typeface="Old Standard TT"/>
                <a:ea typeface="Old Standard TT"/>
                <a:cs typeface="Old Standard TT"/>
                <a:sym typeface="Old Standard TT"/>
              </a:defRPr>
            </a:lvl8pPr>
            <a:lvl9pPr marL="4114800" marR="0" lvl="8" indent="-228600" algn="l" rtl="0">
              <a:lnSpc>
                <a:spcPct val="115000"/>
              </a:lnSpc>
              <a:spcBef>
                <a:spcPts val="1600"/>
              </a:spcBef>
              <a:spcAft>
                <a:spcPts val="1600"/>
              </a:spcAft>
              <a:buClr>
                <a:schemeClr val="dk1"/>
              </a:buClr>
              <a:buSzPts val="1600"/>
              <a:buFont typeface="Old Standard TT"/>
              <a:buNone/>
              <a:defRPr sz="1400" b="0" i="0" u="none" strike="noStrike" cap="none">
                <a:solidFill>
                  <a:schemeClr val="dk1"/>
                </a:solidFill>
                <a:latin typeface="Old Standard TT"/>
                <a:ea typeface="Old Standard TT"/>
                <a:cs typeface="Old Standard TT"/>
                <a:sym typeface="Old Standard TT"/>
              </a:defRPr>
            </a:lvl9pPr>
          </a:lstStyle>
          <a:p>
            <a:endParaRPr/>
          </a:p>
        </p:txBody>
      </p:sp>
      <p:sp>
        <p:nvSpPr>
          <p:cNvPr id="30" name="Shape 30"/>
          <p:cNvSpPr txBox="1">
            <a:spLocks noGrp="1"/>
          </p:cNvSpPr>
          <p:nvPr>
            <p:ph type="sldNum" idx="12"/>
          </p:nvPr>
        </p:nvSpPr>
        <p:spPr>
          <a:xfrm>
            <a:off x="8472461" y="4663216"/>
            <a:ext cx="548699"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753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335271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302696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15959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326980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177307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179666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4EF811-5A0D-4344-8289-3FA16B797EF1}" type="datetimeFigureOut">
              <a:rPr lang="es-AR" smtClean="0"/>
              <a:pPr/>
              <a:t>14/05/2018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73654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94EF811-5A0D-4344-8289-3FA16B797EF1}" type="datetimeFigureOut">
              <a:rPr lang="es-AR" smtClean="0"/>
              <a:pPr/>
              <a:t>14/05/2018</a:t>
            </a:fld>
            <a:endParaRPr lang="es-AR"/>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E0C96B-3A03-4D89-A41B-0B5086CB8337}" type="slidenum">
              <a:rPr lang="es-AR" smtClean="0"/>
              <a:pPr/>
              <a:t>‹Nº›</a:t>
            </a:fld>
            <a:endParaRPr lang="es-AR"/>
          </a:p>
        </p:txBody>
      </p:sp>
    </p:spTree>
    <p:extLst>
      <p:ext uri="{BB962C8B-B14F-4D97-AF65-F5344CB8AC3E}">
        <p14:creationId xmlns:mc="http://schemas.openxmlformats.org/markup-compatibility/2006" xmlns:mv="urn:schemas-microsoft-com:mac:vml" xmlns:p14="http://schemas.microsoft.com/office/powerpoint/2010/main" xmlns="" val="402253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4479667" y="2387084"/>
            <a:ext cx="184666" cy="369332"/>
          </a:xfrm>
          <a:prstGeom prst="rect">
            <a:avLst/>
          </a:prstGeom>
        </p:spPr>
        <p:txBody>
          <a:bodyPr wrap="none">
            <a:spAutoFit/>
          </a:bodyPr>
          <a:lstStyle/>
          <a:p>
            <a:r>
              <a:rPr lang="es-ES_tradnl" dirty="0" smtClean="0"/>
              <a:t> </a:t>
            </a:r>
            <a:endParaRPr lang="es-ES_tradnl" dirty="0"/>
          </a:p>
        </p:txBody>
      </p:sp>
    </p:spTree>
    <p:extLst>
      <p:ext uri="{BB962C8B-B14F-4D97-AF65-F5344CB8AC3E}">
        <p14:creationId xmlns:mc="http://schemas.openxmlformats.org/markup-compatibility/2006" xmlns:mv="urn:schemas-microsoft-com:mac:vml" xmlns:p14="http://schemas.microsoft.com/office/powerpoint/2010/main" xmlns="" val="3968672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700" b="0" i="0" u="none" strike="noStrike" cap="none">
                <a:solidFill>
                  <a:schemeClr val="dk1"/>
                </a:solidFill>
                <a:latin typeface="Trebuchet MS"/>
                <a:ea typeface="Trebuchet MS"/>
                <a:cs typeface="Trebuchet MS"/>
                <a:sym typeface="Trebuchet MS"/>
              </a:rPr>
              <a:t>CONSTITUCIÓN</a:t>
            </a:r>
            <a:br>
              <a:rPr lang="es" sz="2700" b="0" i="0" u="none" strike="noStrike" cap="none">
                <a:solidFill>
                  <a:schemeClr val="dk1"/>
                </a:solidFill>
                <a:latin typeface="Trebuchet MS"/>
                <a:ea typeface="Trebuchet MS"/>
                <a:cs typeface="Trebuchet MS"/>
                <a:sym typeface="Trebuchet MS"/>
              </a:rPr>
            </a:br>
            <a:endParaRPr sz="2700" b="0" i="0" u="none" strike="noStrike" cap="none">
              <a:solidFill>
                <a:schemeClr val="dk1"/>
              </a:solidFill>
              <a:latin typeface="Old Standard TT"/>
              <a:ea typeface="Old Standard TT"/>
              <a:cs typeface="Old Standard TT"/>
              <a:sym typeface="Old Standard TT"/>
            </a:endParaRPr>
          </a:p>
        </p:txBody>
      </p:sp>
      <p:sp>
        <p:nvSpPr>
          <p:cNvPr id="156" name="Shape 156"/>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18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SOCIOS:</a:t>
            </a:r>
            <a:endParaRPr/>
          </a:p>
          <a:p>
            <a:pPr marL="0" marR="0" lvl="0" indent="0" algn="l"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-Unipersonal o pluripersonal: </a:t>
            </a:r>
            <a:endParaRPr sz="18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endParaRPr u="sng">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u="sng">
                <a:latin typeface="Trebuchet MS"/>
                <a:ea typeface="Trebuchet MS"/>
                <a:cs typeface="Trebuchet MS"/>
                <a:sym typeface="Trebuchet MS"/>
              </a:rPr>
              <a:t>- </a:t>
            </a:r>
            <a:r>
              <a:rPr lang="es" sz="1800" b="0" i="0" u="sng" strike="noStrike" cap="none">
                <a:solidFill>
                  <a:schemeClr val="dk1"/>
                </a:solidFill>
                <a:latin typeface="Trebuchet MS"/>
                <a:ea typeface="Trebuchet MS"/>
                <a:cs typeface="Trebuchet MS"/>
                <a:sym typeface="Trebuchet MS"/>
              </a:rPr>
              <a:t>Reversible</a:t>
            </a:r>
            <a:r>
              <a:rPr lang="es" sz="1800" b="0" i="0" u="none" strike="noStrike" cap="none">
                <a:solidFill>
                  <a:schemeClr val="dk1"/>
                </a:solidFill>
                <a:latin typeface="Trebuchet MS"/>
                <a:ea typeface="Trebuchet MS"/>
                <a:cs typeface="Trebuchet MS"/>
                <a:sym typeface="Trebuchet MS"/>
              </a:rPr>
              <a:t>: el cambio de unipersonal a pluripersonal y viceversa no implica ninguna modificación ni inscripción alguna.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a:t>
            </a:r>
            <a:r>
              <a:rPr lang="es" sz="1800" b="0" i="0" u="sng" strike="noStrike" cap="none">
                <a:solidFill>
                  <a:schemeClr val="dk1"/>
                </a:solidFill>
                <a:latin typeface="Trebuchet MS"/>
                <a:ea typeface="Trebuchet MS"/>
                <a:cs typeface="Trebuchet MS"/>
                <a:sym typeface="Trebuchet MS"/>
              </a:rPr>
              <a:t>La unipersonalidad NO la hace estar incluida en el Art. 299 inciso 7).</a:t>
            </a:r>
            <a:endParaRPr/>
          </a:p>
          <a:p>
            <a:pPr marL="0" marR="0" lvl="0" indent="0" algn="just"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-Personas humanas o jurídicas. No hay límite de cant.socios.</a:t>
            </a:r>
            <a:endParaRPr/>
          </a:p>
          <a:p>
            <a:pPr marL="0" marR="0" lvl="0" indent="0" algn="just"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-Limitación: La SAS unipersonal no puede constituir ni participar en otra SAS unipersonal.</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880" b="0" i="0" u="none" strike="noStrike" cap="none">
                <a:solidFill>
                  <a:schemeClr val="dk1"/>
                </a:solidFill>
                <a:latin typeface="Trebuchet MS"/>
                <a:ea typeface="Trebuchet MS"/>
                <a:cs typeface="Trebuchet MS"/>
                <a:sym typeface="Trebuchet MS"/>
              </a:rPr>
              <a:t>LIMITACIONES</a:t>
            </a:r>
            <a:br>
              <a:rPr lang="es" sz="2880" b="0" i="0" u="none" strike="noStrike" cap="none">
                <a:solidFill>
                  <a:schemeClr val="dk1"/>
                </a:solidFill>
                <a:latin typeface="Trebuchet MS"/>
                <a:ea typeface="Trebuchet MS"/>
                <a:cs typeface="Trebuchet MS"/>
                <a:sym typeface="Trebuchet MS"/>
              </a:rPr>
            </a:br>
            <a:endParaRPr sz="2700" b="0" i="0" u="none" strike="noStrike" cap="none">
              <a:solidFill>
                <a:schemeClr val="dk1"/>
              </a:solidFill>
              <a:latin typeface="Old Standard TT"/>
              <a:ea typeface="Old Standard TT"/>
              <a:cs typeface="Old Standard TT"/>
              <a:sym typeface="Old Standard TT"/>
            </a:endParaRPr>
          </a:p>
        </p:txBody>
      </p:sp>
      <p:sp>
        <p:nvSpPr>
          <p:cNvPr id="162" name="Shape 162"/>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800" b="0"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NO debe estar comprendida en ninguno de los supuestos previstos en los Incisos 3, 4 y 5 del Art. 299 L.G.S.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Sí puede estar en el inciso 1 y 2 ($10.000.000.-): </a:t>
            </a:r>
            <a:r>
              <a:rPr lang="es">
                <a:latin typeface="Trebuchet MS"/>
                <a:ea typeface="Trebuchet MS"/>
                <a:cs typeface="Trebuchet MS"/>
                <a:sym typeface="Trebuchet MS"/>
              </a:rPr>
              <a:t>puede cotizar en bolsa y </a:t>
            </a:r>
            <a:r>
              <a:rPr lang="es" sz="1800" b="0" i="0" u="none" strike="noStrike" cap="none">
                <a:solidFill>
                  <a:schemeClr val="dk1"/>
                </a:solidFill>
                <a:latin typeface="Trebuchet MS"/>
                <a:ea typeface="Trebuchet MS"/>
                <a:cs typeface="Trebuchet MS"/>
                <a:sym typeface="Trebuchet MS"/>
              </a:rPr>
              <a:t> superar ese monto</a:t>
            </a:r>
            <a:endParaRPr sz="18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NO podrá ser controlada por sociedad comprendida en los incisos 3, 4 y 5 del </a:t>
            </a:r>
            <a:r>
              <a:rPr lang="es">
                <a:latin typeface="Trebuchet MS"/>
                <a:ea typeface="Trebuchet MS"/>
                <a:cs typeface="Trebuchet MS"/>
                <a:sym typeface="Trebuchet MS"/>
              </a:rPr>
              <a:t>Art.</a:t>
            </a:r>
            <a:r>
              <a:rPr lang="es" sz="1800" b="0" i="0" u="none" strike="noStrike" cap="none">
                <a:solidFill>
                  <a:schemeClr val="dk1"/>
                </a:solidFill>
                <a:latin typeface="Trebuchet MS"/>
                <a:ea typeface="Trebuchet MS"/>
                <a:cs typeface="Trebuchet MS"/>
                <a:sym typeface="Trebuchet MS"/>
              </a:rPr>
              <a:t> 299 L.G.S.</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NO puede estar vinculada en más del 30% de su capital a una sociedad </a:t>
            </a:r>
            <a:r>
              <a:rPr lang="es">
                <a:latin typeface="Trebuchet MS"/>
                <a:ea typeface="Trebuchet MS"/>
                <a:cs typeface="Trebuchet MS"/>
                <a:sym typeface="Trebuchet MS"/>
              </a:rPr>
              <a:t>comprendeida en </a:t>
            </a:r>
            <a:r>
              <a:rPr lang="es" sz="1800" b="0" i="0" u="none" strike="noStrike" cap="none">
                <a:solidFill>
                  <a:schemeClr val="dk1"/>
                </a:solidFill>
                <a:latin typeface="Trebuchet MS"/>
                <a:ea typeface="Trebuchet MS"/>
                <a:cs typeface="Trebuchet MS"/>
                <a:sym typeface="Trebuchet MS"/>
              </a:rPr>
              <a:t>los incisos 3, 4 y 5 del </a:t>
            </a:r>
            <a:r>
              <a:rPr lang="es">
                <a:latin typeface="Trebuchet MS"/>
                <a:ea typeface="Trebuchet MS"/>
                <a:cs typeface="Trebuchet MS"/>
                <a:sym typeface="Trebuchet MS"/>
              </a:rPr>
              <a:t>Art.</a:t>
            </a:r>
            <a:r>
              <a:rPr lang="es" sz="1800" b="0" i="0" u="none" strike="noStrike" cap="none">
                <a:solidFill>
                  <a:schemeClr val="dk1"/>
                </a:solidFill>
                <a:latin typeface="Trebuchet MS"/>
                <a:ea typeface="Trebuchet MS"/>
                <a:cs typeface="Trebuchet MS"/>
                <a:sym typeface="Trebuchet MS"/>
              </a:rPr>
              <a:t> 299.</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Old Standard TT"/>
                <a:ea typeface="Old Standard TT"/>
                <a:cs typeface="Old Standard TT"/>
                <a:sym typeface="Old Standard TT"/>
              </a:rPr>
              <a:t>Otras.</a:t>
            </a:r>
            <a:endParaRPr sz="3000" b="0" i="0" u="none" strike="noStrike" cap="none">
              <a:solidFill>
                <a:schemeClr val="dk1"/>
              </a:solidFill>
              <a:latin typeface="Old Standard TT"/>
              <a:ea typeface="Old Standard TT"/>
              <a:cs typeface="Old Standard TT"/>
              <a:sym typeface="Old Standard TT"/>
            </a:endParaRPr>
          </a:p>
        </p:txBody>
      </p:sp>
      <p:sp>
        <p:nvSpPr>
          <p:cNvPr id="168" name="Shape 168"/>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TRANSFORMACIÓN EN 1 DE LOS TIPOS DE LA LGS E INSCRIBIRSE DENTRO DE LOS 6 MESES (desde </a:t>
            </a:r>
            <a:r>
              <a:rPr lang="es">
                <a:latin typeface="Trebuchet MS"/>
                <a:ea typeface="Trebuchet MS"/>
                <a:cs typeface="Trebuchet MS"/>
                <a:sym typeface="Trebuchet MS"/>
              </a:rPr>
              <a:t>el conocimiento del hecho o acto).</a:t>
            </a:r>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Arial"/>
              <a:buNone/>
            </a:pPr>
            <a:r>
              <a:rPr lang="es">
                <a:latin typeface="Trebuchet MS"/>
                <a:ea typeface="Trebuchet MS"/>
                <a:cs typeface="Trebuchet MS"/>
                <a:sym typeface="Trebuchet MS"/>
              </a:rPr>
              <a:t>Si no se inscribe la transformación en este </a:t>
            </a:r>
            <a:r>
              <a:rPr lang="es" sz="1800" b="0" i="0" u="none" strike="noStrike" cap="none">
                <a:solidFill>
                  <a:schemeClr val="dk1"/>
                </a:solidFill>
                <a:latin typeface="Trebuchet MS"/>
                <a:ea typeface="Trebuchet MS"/>
                <a:cs typeface="Trebuchet MS"/>
                <a:sym typeface="Trebuchet MS"/>
              </a:rPr>
              <a:t> PLAZO: RESPONSABILIDAD SOLIDARIA, ILIMITADA Y SUBSIDIARIA DE LOS SOCIOS.</a:t>
            </a:r>
            <a:endParaRPr/>
          </a:p>
          <a:p>
            <a:pPr marL="0" marR="0" lvl="0" indent="0" algn="just" rtl="0">
              <a:lnSpc>
                <a:spcPct val="100000"/>
              </a:lnSpc>
              <a:spcBef>
                <a:spcPts val="0"/>
              </a:spcBef>
              <a:spcAft>
                <a:spcPts val="0"/>
              </a:spcAft>
              <a:buClr>
                <a:schemeClr val="dk1"/>
              </a:buClr>
              <a:buFont typeface="Arial"/>
              <a:buNone/>
            </a:pPr>
            <a:endParaRPr sz="18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No REQUIERE CONFORMIDAD ADMINISTRATIVA.</a:t>
            </a:r>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No esta sujeta a FISCALIZACI</a:t>
            </a:r>
            <a:r>
              <a:rPr lang="es">
                <a:latin typeface="Trebuchet MS"/>
                <a:ea typeface="Trebuchet MS"/>
                <a:cs typeface="Trebuchet MS"/>
                <a:sym typeface="Trebuchet MS"/>
              </a:rPr>
              <a:t>O</a:t>
            </a:r>
            <a:r>
              <a:rPr lang="es" sz="1800" b="0" i="0" u="none" strike="noStrike" cap="none">
                <a:solidFill>
                  <a:schemeClr val="dk1"/>
                </a:solidFill>
                <a:latin typeface="Trebuchet MS"/>
                <a:ea typeface="Trebuchet MS"/>
                <a:cs typeface="Trebuchet MS"/>
                <a:sym typeface="Trebuchet MS"/>
              </a:rPr>
              <a:t>N.</a:t>
            </a:r>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No requiere ORGANO DE FISCALIZACION OBLIGATORIO aunque supere el monto del inciso 2 del art. 299</a:t>
            </a:r>
            <a:endParaRPr sz="18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0"/>
              </a:spcBef>
              <a:spcAft>
                <a:spcPts val="0"/>
              </a:spcAft>
              <a:buClr>
                <a:schemeClr val="dk1"/>
              </a:buClr>
              <a:buFont typeface="Old Standard TT"/>
              <a:buNone/>
            </a:pPr>
            <a:endParaRPr sz="30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174" name="Shape 174"/>
          <p:cNvSpPr txBox="1">
            <a:spLocks noGrp="1"/>
          </p:cNvSpPr>
          <p:nvPr>
            <p:ph type="body" idx="1"/>
          </p:nvPr>
        </p:nvSpPr>
        <p:spPr>
          <a:xfrm>
            <a:off x="311704" y="2"/>
            <a:ext cx="8520599" cy="45011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endParaRPr lang="es-ES_tradnl" sz="3200" b="0" i="0" u="none" strike="noStrike" cap="none" dirty="0" smtClean="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Font typeface="Arial"/>
              <a:buNone/>
            </a:pPr>
            <a:r>
              <a:rPr lang="es" sz="3200" b="0" i="0" u="none" strike="noStrike" cap="none" dirty="0" smtClean="0">
                <a:solidFill>
                  <a:schemeClr val="dk1"/>
                </a:solidFill>
                <a:latin typeface="Trebuchet MS"/>
                <a:ea typeface="Trebuchet MS"/>
                <a:cs typeface="Trebuchet MS"/>
                <a:sym typeface="Trebuchet MS"/>
              </a:rPr>
              <a:t>CONTENIDO </a:t>
            </a:r>
            <a:r>
              <a:rPr lang="es" sz="3200" b="0" i="0" u="none" strike="noStrike" cap="none" dirty="0">
                <a:solidFill>
                  <a:schemeClr val="dk1"/>
                </a:solidFill>
                <a:latin typeface="Trebuchet MS"/>
                <a:ea typeface="Trebuchet MS"/>
                <a:cs typeface="Trebuchet MS"/>
                <a:sym typeface="Trebuchet MS"/>
              </a:rPr>
              <a:t>DEL INSTRUMENTO DE CONSTITUCIÓN</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Trebuchet MS"/>
                <a:ea typeface="Trebuchet MS"/>
                <a:cs typeface="Trebuchet MS"/>
                <a:sym typeface="Trebuchet MS"/>
              </a:rPr>
              <a:t>													</a:t>
            </a:r>
            <a:endParaRPr dirty="0" smtClean="0"/>
          </a:p>
          <a:p>
            <a:pPr marL="0" marR="0" lvl="0" indent="0" algn="just" rtl="0">
              <a:lnSpc>
                <a:spcPct val="100000"/>
              </a:lnSpc>
              <a:spcBef>
                <a:spcPts val="0"/>
              </a:spcBef>
              <a:spcAft>
                <a:spcPts val="0"/>
              </a:spcAft>
              <a:buClr>
                <a:schemeClr val="dk1"/>
              </a:buClr>
              <a:buFont typeface="Arial"/>
              <a:buNone/>
            </a:pPr>
            <a:r>
              <a:rPr lang="es" sz="2400" b="0" i="0" u="none" strike="noStrike" cap="none" dirty="0" smtClean="0">
                <a:solidFill>
                  <a:schemeClr val="dk1"/>
                </a:solidFill>
                <a:latin typeface="Trebuchet MS"/>
                <a:ea typeface="Trebuchet MS"/>
                <a:cs typeface="Trebuchet MS"/>
                <a:sym typeface="Trebuchet MS"/>
              </a:rPr>
              <a:t>Los </a:t>
            </a:r>
            <a:r>
              <a:rPr lang="es" sz="2400" b="0" i="0" u="none" strike="noStrike" cap="none" dirty="0">
                <a:solidFill>
                  <a:schemeClr val="dk1"/>
                </a:solidFill>
                <a:latin typeface="Trebuchet MS"/>
                <a:ea typeface="Trebuchet MS"/>
                <a:cs typeface="Trebuchet MS"/>
                <a:sym typeface="Trebuchet MS"/>
              </a:rPr>
              <a:t>registros públicos aprobarán MODELOS TIPO de instrumentos constitutivos para facilitar la inscripción registral. IGJ CABA- Resoluci</a:t>
            </a:r>
            <a:r>
              <a:rPr lang="es" sz="2400" dirty="0">
                <a:latin typeface="Trebuchet MS"/>
                <a:ea typeface="Trebuchet MS"/>
                <a:cs typeface="Trebuchet MS"/>
                <a:sym typeface="Trebuchet MS"/>
              </a:rPr>
              <a:t>ón 6/2017 y 8/2017.</a:t>
            </a:r>
            <a:endParaRPr dirty="0"/>
          </a:p>
          <a:p>
            <a:pPr marL="0" marR="0" lvl="0" indent="0" algn="just" rtl="0">
              <a:lnSpc>
                <a:spcPct val="100000"/>
              </a:lnSpc>
              <a:spcBef>
                <a:spcPts val="0"/>
              </a:spcBef>
              <a:spcAft>
                <a:spcPts val="0"/>
              </a:spcAft>
              <a:buClr>
                <a:schemeClr val="dk1"/>
              </a:buClr>
              <a:buFont typeface="Arial"/>
              <a:buNone/>
            </a:pPr>
            <a:endParaRPr sz="2400" b="0" i="0" u="none" strike="noStrike" cap="none" dirty="0">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400" b="0" i="0" u="sng" strike="noStrike" cap="none" dirty="0">
                <a:solidFill>
                  <a:schemeClr val="dk1"/>
                </a:solidFill>
                <a:latin typeface="Trebuchet MS"/>
                <a:ea typeface="Trebuchet MS"/>
                <a:cs typeface="Trebuchet MS"/>
                <a:sym typeface="Trebuchet MS"/>
              </a:rPr>
              <a:t>Atento a que no tenemos una Ley Nacional Registral, y que por otra parte, los Registros son locales, posiblemente tendremos modelos tipos distintos en distintos registros.</a:t>
            </a:r>
            <a:r>
              <a:rPr lang="es" sz="1100" b="0" i="0" u="sng" strike="noStrike" cap="none" dirty="0">
                <a:solidFill>
                  <a:schemeClr val="dk1"/>
                </a:solidFill>
                <a:latin typeface="Trebuchet MS"/>
                <a:ea typeface="Trebuchet MS"/>
                <a:cs typeface="Trebuchet MS"/>
                <a:sym typeface="Trebuchet MS"/>
              </a:rPr>
              <a:t>		</a:t>
            </a:r>
            <a:endParaRPr dirty="0"/>
          </a:p>
          <a:p>
            <a:pPr marL="0" marR="0" lvl="0" indent="0" algn="just" rtl="0">
              <a:lnSpc>
                <a:spcPct val="100000"/>
              </a:lnSpc>
              <a:spcBef>
                <a:spcPts val="0"/>
              </a:spcBef>
              <a:spcAft>
                <a:spcPts val="0"/>
              </a:spcAft>
              <a:buClr>
                <a:schemeClr val="dk1"/>
              </a:buClr>
              <a:buFont typeface="Arial"/>
              <a:buNone/>
            </a:pPr>
            <a:endParaRPr sz="1100" b="0" i="0" u="none" strike="noStrike" cap="none" dirty="0">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Trebuchet MS"/>
                <a:ea typeface="Trebuchet MS"/>
                <a:cs typeface="Trebuchet MS"/>
                <a:sym typeface="Trebuchet MS"/>
              </a:rPr>
              <a:t>			</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Trebuchet MS"/>
                <a:ea typeface="Trebuchet MS"/>
                <a:cs typeface="Trebuchet MS"/>
                <a:sym typeface="Trebuchet MS"/>
              </a:rPr>
              <a:t>						</a:t>
            </a:r>
            <a:endParaRPr dirty="0"/>
          </a:p>
          <a:p>
            <a:pPr marL="0" marR="0" lvl="0" indent="0" algn="just" rtl="0">
              <a:lnSpc>
                <a:spcPct val="115000"/>
              </a:lnSpc>
              <a:spcBef>
                <a:spcPts val="0"/>
              </a:spcBef>
              <a:spcAft>
                <a:spcPts val="0"/>
              </a:spcAft>
              <a:buClr>
                <a:schemeClr val="dk1"/>
              </a:buClr>
              <a:buFont typeface="Old Standard TT"/>
              <a:buNone/>
            </a:pPr>
            <a:endParaRPr sz="1800" b="0" i="0" u="none" strike="noStrike" cap="none" dirty="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4" y="94752"/>
            <a:ext cx="8520599" cy="257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180" name="Shape 180"/>
          <p:cNvSpPr txBox="1">
            <a:spLocks noGrp="1"/>
          </p:cNvSpPr>
          <p:nvPr>
            <p:ph type="body" idx="1"/>
          </p:nvPr>
        </p:nvSpPr>
        <p:spPr>
          <a:xfrm>
            <a:off x="311704" y="785052"/>
            <a:ext cx="8520599" cy="4236898"/>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2000" b="1" i="0" u="sng" strike="noStrike" cap="none">
                <a:solidFill>
                  <a:schemeClr val="dk1"/>
                </a:solidFill>
                <a:latin typeface="Trebuchet MS"/>
                <a:ea typeface="Trebuchet MS"/>
                <a:cs typeface="Trebuchet MS"/>
                <a:sym typeface="Trebuchet MS"/>
              </a:rPr>
              <a:t>Articulo 36 determina requisitos similares a los del Artículo 11 LGS, excepto por los siguientes elementos:</a:t>
            </a:r>
            <a:endParaRPr/>
          </a:p>
          <a:p>
            <a:pPr marL="0" marR="0" lvl="0" indent="0" algn="just" rtl="0">
              <a:lnSpc>
                <a:spcPct val="100000"/>
              </a:lnSpc>
              <a:spcBef>
                <a:spcPts val="0"/>
              </a:spcBef>
              <a:spcAft>
                <a:spcPts val="0"/>
              </a:spcAft>
              <a:buClr>
                <a:schemeClr val="dk1"/>
              </a:buClr>
              <a:buFont typeface="Arial"/>
              <a:buNone/>
            </a:pPr>
            <a:endParaRPr sz="2000" b="1" i="0" u="sng"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-OBJETO: puede ser AMPLIO</a:t>
            </a:r>
            <a:r>
              <a:rPr lang="es" sz="2000">
                <a:latin typeface="Trebuchet MS"/>
                <a:ea typeface="Trebuchet MS"/>
                <a:cs typeface="Trebuchet MS"/>
                <a:sym typeface="Trebuchet MS"/>
              </a:rPr>
              <a:t> y </a:t>
            </a:r>
            <a:r>
              <a:rPr lang="es" sz="2000" b="0" i="0" u="none" strike="noStrike" cap="none">
                <a:solidFill>
                  <a:schemeClr val="dk1"/>
                </a:solidFill>
                <a:latin typeface="Trebuchet MS"/>
                <a:ea typeface="Trebuchet MS"/>
                <a:cs typeface="Trebuchet MS"/>
                <a:sym typeface="Trebuchet MS"/>
              </a:rPr>
              <a:t>PLURAL, y deben enunciarse las actividades principales a diferencia del </a:t>
            </a:r>
            <a:endParaRPr/>
          </a:p>
          <a:p>
            <a:pPr marL="0" marR="0" lvl="0" indent="0" algn="just" rtl="0">
              <a:lnSpc>
                <a:spcPct val="100000"/>
              </a:lnSpc>
              <a:spcBef>
                <a:spcPts val="0"/>
              </a:spcBef>
              <a:spcAft>
                <a:spcPts val="0"/>
              </a:spcAft>
              <a:buClr>
                <a:schemeClr val="dk1"/>
              </a:buClr>
              <a:buFont typeface="Arial"/>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Art. 11 LGS que requiere “objeto preciso y determinado” en armonía con el nuevo Art. 156 del C.C.C.N.</a:t>
            </a:r>
            <a:r>
              <a:rPr lang="es" sz="1800" b="0" i="0" u="none" strike="noStrike" cap="none">
                <a:solidFill>
                  <a:schemeClr val="dk1"/>
                </a:solidFill>
                <a:latin typeface="Old Standard TT"/>
                <a:ea typeface="Old Standard TT"/>
                <a:cs typeface="Old Standard TT"/>
                <a:sym typeface="Old Standard TT"/>
              </a:rPr>
              <a:t> </a:t>
            </a:r>
            <a:r>
              <a:rPr lang="es" sz="1800" b="0" i="0" u="none" strike="noStrike" cap="none">
                <a:solidFill>
                  <a:schemeClr val="dk1"/>
                </a:solidFill>
                <a:latin typeface="Trebuchet MS"/>
                <a:ea typeface="Trebuchet MS"/>
                <a:cs typeface="Trebuchet MS"/>
                <a:sym typeface="Trebuchet MS"/>
              </a:rPr>
              <a:t>“ARTICULO 156.- Objeto. El objeto de la persona jurídica debe ser preciso y determinado.”</a:t>
            </a:r>
            <a:endParaRPr/>
          </a:p>
          <a:p>
            <a:pPr marL="0" marR="0" lvl="0" indent="0" algn="just" rtl="0">
              <a:lnSpc>
                <a:spcPct val="100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CAPITAL MÍNIMO: 2 veces el salario mínimo, vital y móvil. Hoy $ 19.000.-</a:t>
            </a:r>
            <a:endParaRPr/>
          </a:p>
          <a:p>
            <a:pPr marL="0" marR="0" lvl="0" indent="0" algn="just" rtl="0">
              <a:lnSpc>
                <a:spcPct val="100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LA denominación no cambia si la SAS es unipersonal o pluripersonal.</a:t>
            </a:r>
            <a:endParaRPr/>
          </a:p>
          <a:p>
            <a:pPr marL="0" marR="0" lvl="0" indent="0" algn="just" rtl="0">
              <a:lnSpc>
                <a:spcPct val="115000"/>
              </a:lnSpc>
              <a:spcBef>
                <a:spcPts val="0"/>
              </a:spcBef>
              <a:spcAft>
                <a:spcPts val="0"/>
              </a:spcAft>
              <a:buClr>
                <a:schemeClr val="dk1"/>
              </a:buClr>
              <a:buFont typeface="Arial"/>
              <a:buNone/>
            </a:pPr>
            <a:endParaRPr sz="18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186" name="Shape 186"/>
          <p:cNvSpPr txBox="1">
            <a:spLocks noGrp="1"/>
          </p:cNvSpPr>
          <p:nvPr>
            <p:ph type="body" idx="1"/>
          </p:nvPr>
        </p:nvSpPr>
        <p:spPr>
          <a:xfrm>
            <a:off x="311704" y="108277"/>
            <a:ext cx="8520599" cy="44603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ES_tradnl" sz="1600" b="0" i="0" u="none" strike="noStrike" cap="none" dirty="0" smtClean="0">
                <a:solidFill>
                  <a:schemeClr val="dk1"/>
                </a:solidFill>
                <a:latin typeface="Arial"/>
                <a:ea typeface="Arial"/>
                <a:cs typeface="Arial"/>
                <a:sym typeface="Arial"/>
              </a:rPr>
              <a:t>                                                             </a:t>
            </a:r>
            <a:r>
              <a:rPr lang="es" sz="1600" b="0" i="0" u="none" strike="noStrike" cap="none" dirty="0" smtClean="0">
                <a:solidFill>
                  <a:schemeClr val="dk1"/>
                </a:solidFill>
                <a:latin typeface="Arial"/>
                <a:ea typeface="Arial"/>
                <a:cs typeface="Arial"/>
                <a:sym typeface="Arial"/>
              </a:rPr>
              <a:t>INSTRUMENTO </a:t>
            </a:r>
            <a:r>
              <a:rPr lang="es" sz="1600" b="0" i="0" u="none" strike="noStrike" cap="none" dirty="0">
                <a:solidFill>
                  <a:schemeClr val="dk1"/>
                </a:solidFill>
                <a:latin typeface="Arial"/>
                <a:ea typeface="Arial"/>
                <a:cs typeface="Arial"/>
                <a:sym typeface="Arial"/>
              </a:rPr>
              <a:t>CONSTITUTIVO			</a:t>
            </a:r>
            <a:endParaRPr dirty="0"/>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FORMA: Art. 35</a:t>
            </a:r>
            <a:endParaRPr dirty="0"/>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Old Standard TT"/>
              <a:buNone/>
            </a:pPr>
            <a:r>
              <a:rPr lang="es" sz="1600" b="0" i="0" u="none" strike="noStrike" cap="none" dirty="0">
                <a:solidFill>
                  <a:schemeClr val="dk1"/>
                </a:solidFill>
                <a:latin typeface="Arial"/>
                <a:ea typeface="Arial"/>
                <a:cs typeface="Arial"/>
                <a:sym typeface="Arial"/>
              </a:rPr>
              <a:t>Por instrumento público o privado con firma certificada en forma judicial, notarial, bancaria o por autoridad del registro público respectivo. </a:t>
            </a:r>
            <a:endParaRPr sz="1600" dirty="0">
              <a:latin typeface="Arial"/>
              <a:ea typeface="Arial"/>
              <a:cs typeface="Arial"/>
              <a:sym typeface="Arial"/>
            </a:endParaRPr>
          </a:p>
          <a:p>
            <a:pPr marL="0" marR="0" lvl="0" indent="0" algn="l" rtl="0">
              <a:lnSpc>
                <a:spcPct val="100000"/>
              </a:lnSpc>
              <a:spcBef>
                <a:spcPts val="0"/>
              </a:spcBef>
              <a:spcAft>
                <a:spcPts val="0"/>
              </a:spcAft>
              <a:buClr>
                <a:schemeClr val="dk1"/>
              </a:buClr>
              <a:buFont typeface="Old Standard TT"/>
              <a:buNone/>
            </a:pPr>
            <a:endParaRPr sz="1600" dirty="0">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Entendemos que el único instrumento público idóneo para cumplir con la forma en el caso de que se opte por el instrumento público es la Escritura Pública. (Doctrina del Fallo Cometarsa)</a:t>
            </a:r>
            <a:endParaRPr dirty="0"/>
          </a:p>
          <a:p>
            <a:pPr marL="0" marR="0" lvl="0" indent="0" algn="l" rtl="0">
              <a:lnSpc>
                <a:spcPct val="100000"/>
              </a:lnSpc>
              <a:spcBef>
                <a:spcPts val="0"/>
              </a:spcBef>
              <a:spcAft>
                <a:spcPts val="0"/>
              </a:spcAft>
              <a:buClr>
                <a:schemeClr val="dk1"/>
              </a:buClr>
              <a:buFont typeface="Arial"/>
              <a:buNone/>
            </a:pPr>
            <a:endParaRPr sz="16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PUBLICIDAD de la Constitución y reformas: en el Boletín Oficial de la jurisdicción de constitución.				</a:t>
            </a:r>
            <a:endParaRPr dirty="0"/>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600" b="0" i="0" u="none" strike="noStrike" cap="none" dirty="0">
                <a:solidFill>
                  <a:schemeClr val="dk1"/>
                </a:solidFill>
                <a:latin typeface="Arial"/>
                <a:ea typeface="Arial"/>
                <a:cs typeface="Arial"/>
                <a:sym typeface="Arial"/>
              </a:rPr>
              <a:t>INSCRIPCIÓN: dentro de las 24 horas (si se usa el modelo tipo)</a:t>
            </a:r>
            <a:r>
              <a:rPr lang="es" sz="1600" dirty="0">
                <a:latin typeface="Arial"/>
                <a:ea typeface="Arial"/>
                <a:cs typeface="Arial"/>
                <a:sym typeface="Arial"/>
              </a:rPr>
              <a:t>.</a:t>
            </a:r>
            <a:endParaRPr sz="1600"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192" name="Shape 192"/>
          <p:cNvSpPr txBox="1">
            <a:spLocks noGrp="1"/>
          </p:cNvSpPr>
          <p:nvPr>
            <p:ph type="body" idx="1"/>
          </p:nvPr>
        </p:nvSpPr>
        <p:spPr>
          <a:xfrm>
            <a:off x="311704" y="121825"/>
            <a:ext cx="8520599" cy="44469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endParaRPr lang="es-ES_tradnl" sz="3600" b="0" i="0" u="none" strike="noStrike" cap="none" dirty="0" smtClean="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Font typeface="Arial"/>
              <a:buNone/>
            </a:pPr>
            <a:r>
              <a:rPr lang="es" sz="3600" b="0" i="0" u="none" strike="noStrike" cap="none" dirty="0" smtClean="0">
                <a:solidFill>
                  <a:schemeClr val="dk1"/>
                </a:solidFill>
                <a:latin typeface="Arial"/>
                <a:ea typeface="Arial"/>
                <a:cs typeface="Arial"/>
                <a:sym typeface="Arial"/>
              </a:rPr>
              <a:t>REGISTRO </a:t>
            </a:r>
            <a:r>
              <a:rPr lang="es" sz="3600" b="0" i="0" u="none" strike="noStrike" cap="none" dirty="0">
                <a:solidFill>
                  <a:schemeClr val="dk1"/>
                </a:solidFill>
                <a:latin typeface="Arial"/>
                <a:ea typeface="Arial"/>
                <a:cs typeface="Arial"/>
                <a:sym typeface="Arial"/>
              </a:rPr>
              <a:t>PUBLICO ART. 38 inscripcion registral. (</a:t>
            </a:r>
            <a:r>
              <a:rPr lang="es" sz="2400" b="0" i="0" u="none" strike="noStrike" cap="none" dirty="0">
                <a:solidFill>
                  <a:schemeClr val="dk1"/>
                </a:solidFill>
                <a:latin typeface="Arial"/>
                <a:ea typeface="Arial"/>
                <a:cs typeface="Arial"/>
                <a:sym typeface="Arial"/>
              </a:rPr>
              <a:t>previo cumplimiento de las normas </a:t>
            </a:r>
            <a:r>
              <a:rPr lang="es" sz="2400" b="0" i="0" u="sng" strike="noStrike" cap="none" dirty="0">
                <a:solidFill>
                  <a:schemeClr val="dk1"/>
                </a:solidFill>
                <a:latin typeface="Arial"/>
                <a:ea typeface="Arial"/>
                <a:cs typeface="Arial"/>
                <a:sym typeface="Arial"/>
              </a:rPr>
              <a:t>legales y reglamentarias</a:t>
            </a:r>
            <a:r>
              <a:rPr lang="es" sz="2400" b="0" i="0" u="none" strike="noStrike" cap="none" dirty="0">
                <a:solidFill>
                  <a:schemeClr val="dk1"/>
                </a:solidFill>
                <a:latin typeface="Arial"/>
                <a:ea typeface="Arial"/>
                <a:cs typeface="Arial"/>
                <a:sym typeface="Arial"/>
              </a:rPr>
              <a:t>)	</a:t>
            </a: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Old Standard TT"/>
              <a:buNone/>
            </a:pPr>
            <a:endParaRPr sz="11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Font typeface="Arial"/>
              <a:buNone/>
            </a:pPr>
            <a:r>
              <a:rPr lang="es" sz="2000" b="0" i="0" u="none" strike="noStrike" cap="none" dirty="0">
                <a:solidFill>
                  <a:schemeClr val="dk1"/>
                </a:solidFill>
                <a:latin typeface="Arial"/>
                <a:ea typeface="Arial"/>
                <a:cs typeface="Arial"/>
                <a:sym typeface="Arial"/>
              </a:rPr>
              <a:t>-IGJ - D</a:t>
            </a:r>
            <a:r>
              <a:rPr lang="es" sz="2000" dirty="0">
                <a:latin typeface="Arial"/>
                <a:ea typeface="Arial"/>
                <a:cs typeface="Arial"/>
                <a:sym typeface="Arial"/>
              </a:rPr>
              <a:t>ictó las Resoluciones 6/2017 y 8/2017 que </a:t>
            </a:r>
            <a:r>
              <a:rPr lang="es" sz="2000" b="0" i="0" u="none" strike="noStrike" cap="none" dirty="0">
                <a:solidFill>
                  <a:schemeClr val="dk1"/>
                </a:solidFill>
                <a:latin typeface="Arial"/>
                <a:ea typeface="Arial"/>
                <a:cs typeface="Arial"/>
                <a:sym typeface="Arial"/>
              </a:rPr>
              <a:t>permit</a:t>
            </a:r>
            <a:r>
              <a:rPr lang="es" sz="2000" dirty="0">
                <a:latin typeface="Arial"/>
                <a:ea typeface="Arial"/>
                <a:cs typeface="Arial"/>
                <a:sym typeface="Arial"/>
              </a:rPr>
              <a:t>en</a:t>
            </a:r>
            <a:r>
              <a:rPr lang="es" sz="2000" b="0" i="0" u="none" strike="noStrike" cap="none" dirty="0">
                <a:solidFill>
                  <a:schemeClr val="dk1"/>
                </a:solidFill>
                <a:latin typeface="Arial"/>
                <a:ea typeface="Arial"/>
                <a:cs typeface="Arial"/>
                <a:sym typeface="Arial"/>
              </a:rPr>
              <a:t> la inscripción registral en 24 horas según el modelo tipo aprobado </a:t>
            </a:r>
            <a:r>
              <a:rPr lang="es" sz="2000" dirty="0">
                <a:latin typeface="Arial"/>
                <a:ea typeface="Arial"/>
                <a:cs typeface="Arial"/>
                <a:sym typeface="Arial"/>
              </a:rPr>
              <a:t>como anexo.</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2000" b="0" i="0" u="none" strike="noStrike" cap="none" dirty="0">
                <a:solidFill>
                  <a:schemeClr val="dk1"/>
                </a:solidFill>
                <a:latin typeface="Arial"/>
                <a:ea typeface="Arial"/>
                <a:cs typeface="Arial"/>
                <a:sym typeface="Arial"/>
              </a:rPr>
              <a:t>-Previendo el uso de medios digitales con firma digital.</a:t>
            </a: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2000" b="0" i="0" u="none" strike="noStrike" cap="none" dirty="0">
                <a:solidFill>
                  <a:schemeClr val="dk1"/>
                </a:solidFill>
                <a:latin typeface="Arial"/>
                <a:ea typeface="Arial"/>
                <a:cs typeface="Arial"/>
                <a:sym typeface="Arial"/>
              </a:rPr>
              <a:t>-Procedimientos de notificación electrónica y resolución de observaciones. Esto </a:t>
            </a:r>
            <a:r>
              <a:rPr lang="es" sz="2000" dirty="0">
                <a:latin typeface="Arial"/>
                <a:ea typeface="Arial"/>
                <a:cs typeface="Arial"/>
                <a:sym typeface="Arial"/>
              </a:rPr>
              <a:t>se</a:t>
            </a:r>
            <a:r>
              <a:rPr lang="es" sz="2000" b="0" i="0" u="none" strike="noStrike" cap="none" dirty="0">
                <a:solidFill>
                  <a:schemeClr val="dk1"/>
                </a:solidFill>
                <a:latin typeface="Arial"/>
                <a:ea typeface="Arial"/>
                <a:cs typeface="Arial"/>
                <a:sym typeface="Arial"/>
              </a:rPr>
              <a:t> implementa</a:t>
            </a:r>
            <a:r>
              <a:rPr lang="es" sz="2000" dirty="0">
                <a:latin typeface="Arial"/>
                <a:ea typeface="Arial"/>
                <a:cs typeface="Arial"/>
                <a:sym typeface="Arial"/>
              </a:rPr>
              <a:t> </a:t>
            </a:r>
            <a:r>
              <a:rPr lang="es" sz="2000" b="0" i="0" u="none" strike="noStrike" cap="none" dirty="0">
                <a:solidFill>
                  <a:schemeClr val="dk1"/>
                </a:solidFill>
                <a:latin typeface="Arial"/>
                <a:ea typeface="Arial"/>
                <a:cs typeface="Arial"/>
                <a:sym typeface="Arial"/>
              </a:rPr>
              <a:t>via </a:t>
            </a:r>
            <a:r>
              <a:rPr lang="es" sz="2000" dirty="0">
                <a:latin typeface="Arial"/>
                <a:ea typeface="Arial"/>
                <a:cs typeface="Arial"/>
                <a:sym typeface="Arial"/>
              </a:rPr>
              <a:t>TAD.</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15000"/>
              </a:lnSpc>
              <a:spcBef>
                <a:spcPts val="0"/>
              </a:spcBef>
              <a:spcAft>
                <a:spcPts val="0"/>
              </a:spcAft>
              <a:buClr>
                <a:schemeClr val="dk1"/>
              </a:buClr>
              <a:buFont typeface="Old Standard TT"/>
              <a:buNone/>
            </a:pPr>
            <a:endParaRPr sz="1800"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198" name="Shape 198"/>
          <p:cNvSpPr txBox="1">
            <a:spLocks noGrp="1"/>
          </p:cNvSpPr>
          <p:nvPr>
            <p:ph type="body" idx="1"/>
          </p:nvPr>
        </p:nvSpPr>
        <p:spPr>
          <a:xfrm>
            <a:off x="311704" y="54150"/>
            <a:ext cx="8520599" cy="451469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endParaRPr lang="es-ES_tradnl" sz="3200" b="0" i="0" u="none" strike="noStrike" cap="none"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r>
              <a:rPr lang="es" sz="3200" b="0" i="0" u="none" strike="noStrike" cap="none" dirty="0" smtClean="0">
                <a:solidFill>
                  <a:schemeClr val="dk1"/>
                </a:solidFill>
                <a:latin typeface="Arial"/>
                <a:ea typeface="Arial"/>
                <a:cs typeface="Arial"/>
                <a:sym typeface="Arial"/>
              </a:rPr>
              <a:t>RESPONSABILIDAD </a:t>
            </a:r>
            <a:r>
              <a:rPr lang="es" sz="3200" b="0" i="0" u="none" strike="noStrike" cap="none" dirty="0">
                <a:solidFill>
                  <a:schemeClr val="dk1"/>
                </a:solidFill>
                <a:latin typeface="Arial"/>
                <a:ea typeface="Arial"/>
                <a:cs typeface="Arial"/>
                <a:sym typeface="Arial"/>
              </a:rPr>
              <a:t>DE LOS SOCIOS. Art. 34</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2800" b="0" i="0" u="none" strike="noStrike" cap="none" dirty="0">
                <a:solidFill>
                  <a:schemeClr val="dk1"/>
                </a:solidFill>
                <a:latin typeface="Arial"/>
                <a:ea typeface="Arial"/>
                <a:cs typeface="Arial"/>
                <a:sym typeface="Arial"/>
              </a:rPr>
              <a:t>LIMITADA a la integración de las acciones que suscriban.</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2700" b="0" i="0" u="none" strike="noStrike" cap="none" dirty="0">
                <a:solidFill>
                  <a:schemeClr val="dk1"/>
                </a:solidFill>
                <a:latin typeface="Arial"/>
                <a:ea typeface="Arial"/>
                <a:cs typeface="Arial"/>
                <a:sym typeface="Arial"/>
              </a:rPr>
              <a:t>Garantía solidaria e ilimitada de los socios por integración de los aportes suscriptos. Art. 43.</a:t>
            </a: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04" name="Shape 204"/>
          <p:cNvSpPr txBox="1">
            <a:spLocks noGrp="1"/>
          </p:cNvSpPr>
          <p:nvPr>
            <p:ph type="body" idx="1"/>
          </p:nvPr>
        </p:nvSpPr>
        <p:spPr>
          <a:xfrm>
            <a:off x="311704" y="189498"/>
            <a:ext cx="8520599" cy="43794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endParaRPr lang="es-ES_tradnl" sz="2400" b="0" i="0" u="none" strike="noStrike" cap="none" dirty="0" smtClean="0">
              <a:solidFill>
                <a:schemeClr val="dk1"/>
              </a:solidFill>
              <a:latin typeface="Trebuchet MS"/>
              <a:ea typeface="Trebuchet MS"/>
              <a:cs typeface="Trebuchet MS"/>
              <a:sym typeface="Trebuchet MS"/>
            </a:endParaRPr>
          </a:p>
          <a:p>
            <a:pPr marL="0" marR="0" lvl="0" indent="0" algn="just" rtl="0">
              <a:lnSpc>
                <a:spcPct val="115000"/>
              </a:lnSpc>
              <a:spcBef>
                <a:spcPts val="0"/>
              </a:spcBef>
              <a:spcAft>
                <a:spcPts val="0"/>
              </a:spcAft>
              <a:buClr>
                <a:schemeClr val="dk1"/>
              </a:buClr>
              <a:buFont typeface="Old Standard TT"/>
              <a:buNone/>
            </a:pPr>
            <a:r>
              <a:rPr lang="es" sz="2400" b="0" i="0" u="none" strike="noStrike" cap="none" dirty="0" smtClean="0">
                <a:solidFill>
                  <a:schemeClr val="dk1"/>
                </a:solidFill>
                <a:latin typeface="Trebuchet MS"/>
                <a:ea typeface="Trebuchet MS"/>
                <a:cs typeface="Trebuchet MS"/>
                <a:sym typeface="Trebuchet MS"/>
              </a:rPr>
              <a:t>CAPITAL </a:t>
            </a:r>
            <a:r>
              <a:rPr lang="es" sz="2400" b="0" i="0" u="none" strike="noStrike" cap="none" dirty="0">
                <a:solidFill>
                  <a:schemeClr val="dk1"/>
                </a:solidFill>
                <a:latin typeface="Trebuchet MS"/>
                <a:ea typeface="Trebuchet MS"/>
                <a:cs typeface="Trebuchet MS"/>
                <a:sym typeface="Trebuchet MS"/>
              </a:rPr>
              <a:t>MÍNIMO  DE LA S.A.S: DOS SALARIOS MÍNIMOS: HOY $1</a:t>
            </a:r>
            <a:r>
              <a:rPr lang="es" sz="2400" dirty="0">
                <a:latin typeface="Trebuchet MS"/>
                <a:ea typeface="Trebuchet MS"/>
                <a:cs typeface="Trebuchet MS"/>
                <a:sym typeface="Trebuchet MS"/>
              </a:rPr>
              <a:t>9</a:t>
            </a:r>
            <a:r>
              <a:rPr lang="es" sz="2400" b="0" i="0" u="none" strike="noStrike" cap="none" dirty="0">
                <a:solidFill>
                  <a:schemeClr val="dk1"/>
                </a:solidFill>
                <a:latin typeface="Trebuchet MS"/>
                <a:ea typeface="Trebuchet MS"/>
                <a:cs typeface="Trebuchet MS"/>
                <a:sym typeface="Trebuchet MS"/>
              </a:rPr>
              <a:t>.000 (PESOS DIECI</a:t>
            </a:r>
            <a:r>
              <a:rPr lang="es" sz="2400" dirty="0">
                <a:latin typeface="Trebuchet MS"/>
                <a:ea typeface="Trebuchet MS"/>
                <a:cs typeface="Trebuchet MS"/>
                <a:sym typeface="Trebuchet MS"/>
              </a:rPr>
              <a:t>NUEVE </a:t>
            </a:r>
            <a:r>
              <a:rPr lang="es" sz="2400" b="0" i="0" u="none" strike="noStrike" cap="none" dirty="0">
                <a:solidFill>
                  <a:schemeClr val="dk1"/>
                </a:solidFill>
                <a:latin typeface="Trebuchet MS"/>
                <a:ea typeface="Trebuchet MS"/>
                <a:cs typeface="Trebuchet MS"/>
                <a:sym typeface="Trebuchet MS"/>
              </a:rPr>
              <a:t>MIL).-</a:t>
            </a:r>
            <a:endParaRPr dirty="0"/>
          </a:p>
          <a:p>
            <a:pPr marL="0" marR="0" lvl="0" indent="0" algn="just" rtl="0">
              <a:lnSpc>
                <a:spcPct val="115000"/>
              </a:lnSpc>
              <a:spcBef>
                <a:spcPts val="160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MÁXIMO: NO HAY MÁXIMO YA QUE LA S.A.S. SI PUEDE ESTAR COMPRENDIDA EN EL </a:t>
            </a:r>
            <a:r>
              <a:rPr lang="es" sz="2400" b="0" i="0" u="sng" strike="noStrike" cap="none" dirty="0">
                <a:solidFill>
                  <a:schemeClr val="dk1"/>
                </a:solidFill>
                <a:latin typeface="Trebuchet MS"/>
                <a:ea typeface="Trebuchet MS"/>
                <a:cs typeface="Trebuchet MS"/>
                <a:sym typeface="Trebuchet MS"/>
              </a:rPr>
              <a:t>ART 299 INC 1 </a:t>
            </a:r>
            <a:r>
              <a:rPr lang="es" sz="2400" u="sng" dirty="0">
                <a:latin typeface="Trebuchet MS"/>
                <a:ea typeface="Trebuchet MS"/>
                <a:cs typeface="Trebuchet MS"/>
                <a:sym typeface="Trebuchet MS"/>
              </a:rPr>
              <a:t>y </a:t>
            </a:r>
            <a:r>
              <a:rPr lang="es" sz="2400" b="0" i="0" u="sng" strike="noStrike" cap="none" dirty="0">
                <a:solidFill>
                  <a:schemeClr val="dk1"/>
                </a:solidFill>
                <a:latin typeface="Trebuchet MS"/>
                <a:ea typeface="Trebuchet MS"/>
                <a:cs typeface="Trebuchet MS"/>
                <a:sym typeface="Trebuchet MS"/>
              </a:rPr>
              <a:t>2 </a:t>
            </a:r>
            <a:r>
              <a:rPr lang="es" sz="2400" b="0" i="0" u="none" strike="noStrike" cap="none" dirty="0">
                <a:solidFill>
                  <a:schemeClr val="dk1"/>
                </a:solidFill>
                <a:latin typeface="Trebuchet MS"/>
                <a:ea typeface="Trebuchet MS"/>
                <a:cs typeface="Trebuchet MS"/>
                <a:sym typeface="Trebuchet MS"/>
              </a:rPr>
              <a:t>($10.000.000.-). o más, no hay tope, lo que implica que puede ser utilizada por la gran empresa.-</a:t>
            </a:r>
            <a:endParaRPr dirty="0"/>
          </a:p>
          <a:p>
            <a:pPr marL="0" marR="0" lvl="0" indent="0" algn="just" rtl="0">
              <a:lnSpc>
                <a:spcPct val="115000"/>
              </a:lnSpc>
              <a:spcBef>
                <a:spcPts val="160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Puede ser unipersonal y en ningun caso estará comprendida en la fiscalización permanente del art. 299</a:t>
            </a:r>
            <a:endParaRPr dirty="0"/>
          </a:p>
          <a:p>
            <a:pPr marL="0" marR="0" lvl="0" indent="0" algn="l" rtl="0">
              <a:lnSpc>
                <a:spcPct val="115000"/>
              </a:lnSpc>
              <a:spcBef>
                <a:spcPts val="1600"/>
              </a:spcBef>
              <a:spcAft>
                <a:spcPts val="0"/>
              </a:spcAft>
              <a:buClr>
                <a:schemeClr val="dk1"/>
              </a:buClr>
              <a:buFont typeface="Arial"/>
              <a:buNone/>
            </a:pPr>
            <a:endParaRPr sz="2400" b="0" i="0" u="none" strike="noStrike" cap="none" dirty="0">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4" y="135352"/>
            <a:ext cx="8520599" cy="6224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dirty="0" smtClean="0">
                <a:latin typeface="Trebuchet MS"/>
                <a:ea typeface="Trebuchet MS"/>
                <a:cs typeface="Trebuchet MS"/>
                <a:sym typeface="Trebuchet MS"/>
              </a:rPr>
              <a:t>                            </a:t>
            </a:r>
            <a:r>
              <a:rPr lang="es-ES_tradnl" sz="3000" b="0" i="0" u="none" strike="noStrike" cap="none" dirty="0" smtClean="0">
                <a:solidFill>
                  <a:schemeClr val="dk1"/>
                </a:solidFill>
                <a:latin typeface="Trebuchet MS"/>
                <a:ea typeface="Trebuchet MS"/>
                <a:cs typeface="Trebuchet MS"/>
                <a:sym typeface="Trebuchet MS"/>
              </a:rPr>
              <a:t> </a:t>
            </a:r>
            <a:r>
              <a:rPr lang="es" sz="3000" b="0" i="0" u="none" strike="noStrike" cap="none" dirty="0" smtClean="0">
                <a:solidFill>
                  <a:schemeClr val="dk1"/>
                </a:solidFill>
                <a:latin typeface="Trebuchet MS"/>
                <a:ea typeface="Trebuchet MS"/>
                <a:cs typeface="Trebuchet MS"/>
                <a:sym typeface="Trebuchet MS"/>
              </a:rPr>
              <a:t>APORTES </a:t>
            </a:r>
            <a:r>
              <a:rPr lang="es" sz="3000" b="0" i="0" u="none" strike="noStrike" cap="none" dirty="0">
                <a:solidFill>
                  <a:schemeClr val="dk1"/>
                </a:solidFill>
                <a:latin typeface="Trebuchet MS"/>
                <a:ea typeface="Trebuchet MS"/>
                <a:cs typeface="Trebuchet MS"/>
                <a:sym typeface="Trebuchet MS"/>
              </a:rPr>
              <a:t>ART. </a:t>
            </a:r>
            <a:r>
              <a:rPr lang="es" sz="3000" b="0" i="0" u="none" strike="noStrike" cap="none" dirty="0" smtClean="0">
                <a:solidFill>
                  <a:schemeClr val="dk1"/>
                </a:solidFill>
                <a:latin typeface="Trebuchet MS"/>
                <a:ea typeface="Trebuchet MS"/>
                <a:cs typeface="Trebuchet MS"/>
                <a:sym typeface="Trebuchet MS"/>
              </a:rPr>
              <a:t>42</a:t>
            </a:r>
            <a:r>
              <a:rPr lang="es-ES_tradnl" sz="3000" b="0" i="0" u="none" strike="noStrike" cap="none" dirty="0" smtClean="0">
                <a:solidFill>
                  <a:schemeClr val="dk1"/>
                </a:solidFill>
                <a:latin typeface="Trebuchet MS"/>
                <a:ea typeface="Trebuchet MS"/>
                <a:cs typeface="Trebuchet MS"/>
                <a:sym typeface="Trebuchet MS"/>
              </a:rPr>
              <a:t>-</a:t>
            </a:r>
            <a:r>
              <a:rPr lang="es" sz="3000" b="0" i="0" u="none" strike="noStrike" cap="none" dirty="0" smtClean="0">
                <a:solidFill>
                  <a:schemeClr val="dk1"/>
                </a:solidFill>
                <a:latin typeface="Trebuchet MS"/>
                <a:ea typeface="Trebuchet MS"/>
                <a:cs typeface="Trebuchet MS"/>
                <a:sym typeface="Trebuchet MS"/>
              </a:rPr>
              <a:t>VALUACION</a:t>
            </a:r>
            <a:r>
              <a:rPr lang="es" sz="3000" b="0" i="0" u="none" strike="noStrike" cap="none" dirty="0">
                <a:solidFill>
                  <a:schemeClr val="dk1"/>
                </a:solidFill>
                <a:latin typeface="Trebuchet MS"/>
                <a:ea typeface="Trebuchet MS"/>
                <a:cs typeface="Trebuchet MS"/>
                <a:sym typeface="Trebuchet MS"/>
              </a:rPr>
              <a:t>.</a:t>
            </a:r>
            <a:r>
              <a:rPr lang="es" sz="3000" b="0" i="0" u="none" strike="noStrike" cap="none" dirty="0">
                <a:solidFill>
                  <a:schemeClr val="dk1"/>
                </a:solidFill>
                <a:latin typeface="Old Standard TT"/>
                <a:ea typeface="Old Standard TT"/>
                <a:cs typeface="Old Standard TT"/>
                <a:sym typeface="Old Standard TT"/>
              </a:rPr>
              <a:t>		</a:t>
            </a:r>
            <a:endParaRPr dirty="0"/>
          </a:p>
        </p:txBody>
      </p:sp>
      <p:sp>
        <p:nvSpPr>
          <p:cNvPr id="210" name="Shape 210"/>
          <p:cNvSpPr txBox="1">
            <a:spLocks noGrp="1"/>
          </p:cNvSpPr>
          <p:nvPr>
            <p:ph type="body" idx="1"/>
          </p:nvPr>
        </p:nvSpPr>
        <p:spPr>
          <a:xfrm>
            <a:off x="304800" y="819150"/>
            <a:ext cx="8520599" cy="432435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LOS APORTES PODRAN REALIZARSE EN BIENES DINERARIOS O EN </a:t>
            </a:r>
            <a:r>
              <a:rPr lang="es" sz="2400" b="0" i="0" u="none" strike="noStrike" cap="none" dirty="0" smtClean="0">
                <a:solidFill>
                  <a:schemeClr val="dk1"/>
                </a:solidFill>
                <a:latin typeface="Trebuchet MS"/>
                <a:ea typeface="Trebuchet MS"/>
                <a:cs typeface="Trebuchet MS"/>
                <a:sym typeface="Trebuchet MS"/>
              </a:rPr>
              <a:t>BI</a:t>
            </a:r>
            <a:r>
              <a:rPr lang="es-ES_tradnl" sz="2400" b="0" i="0" u="none" strike="noStrike" cap="none" dirty="0" smtClean="0">
                <a:solidFill>
                  <a:schemeClr val="dk1"/>
                </a:solidFill>
                <a:latin typeface="Trebuchet MS"/>
                <a:ea typeface="Trebuchet MS"/>
                <a:cs typeface="Trebuchet MS"/>
                <a:sym typeface="Trebuchet MS"/>
              </a:rPr>
              <a:t>E</a:t>
            </a:r>
            <a:r>
              <a:rPr lang="es" sz="2400" b="0" i="0" u="none" strike="noStrike" cap="none" dirty="0" smtClean="0">
                <a:solidFill>
                  <a:schemeClr val="dk1"/>
                </a:solidFill>
                <a:latin typeface="Trebuchet MS"/>
                <a:ea typeface="Trebuchet MS"/>
                <a:cs typeface="Trebuchet MS"/>
                <a:sym typeface="Trebuchet MS"/>
              </a:rPr>
              <a:t>NES </a:t>
            </a:r>
            <a:r>
              <a:rPr lang="es" sz="2400" b="0" i="0" u="none" strike="noStrike" cap="none" dirty="0">
                <a:solidFill>
                  <a:schemeClr val="dk1"/>
                </a:solidFill>
                <a:latin typeface="Trebuchet MS"/>
                <a:ea typeface="Trebuchet MS"/>
                <a:cs typeface="Trebuchet MS"/>
                <a:sym typeface="Trebuchet MS"/>
              </a:rPr>
              <a:t>NO DINERARIOS.</a:t>
            </a:r>
            <a:endParaRPr dirty="0"/>
          </a:p>
          <a:p>
            <a:pPr marL="0" marR="0" lvl="0" indent="0" algn="just" rtl="0">
              <a:lnSpc>
                <a:spcPct val="115000"/>
              </a:lnSpc>
              <a:spcBef>
                <a:spcPts val="160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LOS APORTES EN BIENES NO DINERARIOS PODRAN SER EFECTUADOS AL VALOR QUE UNÁNIMEMENTE LOS SOCIOS PACTEN EN CADA CASO, </a:t>
            </a:r>
            <a:endParaRPr dirty="0"/>
          </a:p>
          <a:p>
            <a:pPr marL="0" marR="0" lvl="0" indent="0" algn="just" rtl="0">
              <a:lnSpc>
                <a:spcPct val="115000"/>
              </a:lnSpc>
              <a:spcBef>
                <a:spcPts val="160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QUIENES DEBERÁN INDICAR EN EL INSTRUMENTO CONSTITUTIVO LOS ANTECEDENTES JUSTIFICATIVOS DE LA VALUACIÓN O, EN SU DEFECTO, SEGUN LOS VALORES DE PLAZA. </a:t>
            </a:r>
            <a:endParaRPr dirty="0"/>
          </a:p>
          <a:p>
            <a:pPr marL="0" marR="0" lvl="0" indent="0" algn="just" rtl="0">
              <a:lnSpc>
                <a:spcPct val="115000"/>
              </a:lnSpc>
              <a:spcBef>
                <a:spcPts val="1600"/>
              </a:spcBef>
              <a:spcAft>
                <a:spcPts val="0"/>
              </a:spcAft>
              <a:buClr>
                <a:schemeClr val="dk1"/>
              </a:buClr>
              <a:buFont typeface="Old Standard TT"/>
              <a:buNone/>
            </a:pPr>
            <a:endParaRPr sz="2400" b="0" i="0" u="none" strike="noStrike" cap="none" dirty="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512700" y="1805175"/>
            <a:ext cx="8118600" cy="19413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Arial"/>
              <a:buNone/>
            </a:pPr>
            <a:r>
              <a:rPr lang="es" sz="3200" b="0" i="0" u="none" strike="noStrike" cap="none">
                <a:solidFill>
                  <a:schemeClr val="dk1"/>
                </a:solidFill>
                <a:latin typeface="Trebuchet MS"/>
                <a:ea typeface="Trebuchet MS"/>
                <a:cs typeface="Trebuchet MS"/>
                <a:sym typeface="Trebuchet MS"/>
              </a:rPr>
              <a:t>S.A.S. LEY 27.349 </a:t>
            </a:r>
            <a:endParaRPr/>
          </a:p>
          <a:p>
            <a:pPr marL="1828800" marR="0" lvl="0" indent="0" algn="l" rtl="0">
              <a:lnSpc>
                <a:spcPct val="100000"/>
              </a:lnSpc>
              <a:spcBef>
                <a:spcPts val="0"/>
              </a:spcBef>
              <a:spcAft>
                <a:spcPts val="0"/>
              </a:spcAft>
              <a:buClr>
                <a:schemeClr val="dk1"/>
              </a:buClr>
              <a:buFont typeface="Arial"/>
              <a:buNone/>
            </a:pPr>
            <a:r>
              <a:rPr lang="es" sz="3200" b="0" i="0" u="none" strike="noStrike" cap="none">
                <a:solidFill>
                  <a:schemeClr val="dk1"/>
                </a:solidFill>
                <a:latin typeface="Trebuchet MS"/>
                <a:ea typeface="Trebuchet MS"/>
                <a:cs typeface="Trebuchet MS"/>
                <a:sym typeface="Trebuchet MS"/>
              </a:rPr>
              <a:t>Pilar M. Rodríguez Acquarone</a:t>
            </a:r>
            <a:endParaRPr/>
          </a:p>
        </p:txBody>
      </p:sp>
      <p:sp>
        <p:nvSpPr>
          <p:cNvPr id="107" name="Shape 107"/>
          <p:cNvSpPr txBox="1">
            <a:spLocks noGrp="1"/>
          </p:cNvSpPr>
          <p:nvPr>
            <p:ph type="subTitle" idx="1"/>
          </p:nvPr>
        </p:nvSpPr>
        <p:spPr>
          <a:xfrm>
            <a:off x="611625" y="527891"/>
            <a:ext cx="8222100" cy="12183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2"/>
              </a:buClr>
              <a:buFont typeface="Old Standard TT"/>
              <a:buNone/>
            </a:pPr>
            <a:r>
              <a:rPr lang="es" sz="3200" b="0" i="0" u="none" strike="noStrike" cap="none" dirty="0">
                <a:solidFill>
                  <a:schemeClr val="dk1"/>
                </a:solidFill>
                <a:latin typeface="Trebuchet MS"/>
                <a:ea typeface="Trebuchet MS"/>
                <a:cs typeface="Trebuchet MS"/>
                <a:sym typeface="Trebuchet MS"/>
              </a:rPr>
              <a:t>SOCIEDAD POR ACCIONES SIMPLIFICADA  </a:t>
            </a:r>
            <a:endParaRPr dirty="0"/>
          </a:p>
        </p:txBody>
      </p:sp>
      <p:sp>
        <p:nvSpPr>
          <p:cNvPr id="108" name="Shape 108"/>
          <p:cNvSpPr txBox="1"/>
          <p:nvPr/>
        </p:nvSpPr>
        <p:spPr>
          <a:xfrm>
            <a:off x="0" y="0"/>
            <a:ext cx="541500" cy="22062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16" name="Shape 216"/>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Arial"/>
              <a:buNone/>
            </a:pPr>
            <a:r>
              <a:rPr lang="es" sz="2400" b="0" i="0" u="none" strike="noStrike" cap="none">
                <a:solidFill>
                  <a:schemeClr val="dk1"/>
                </a:solidFill>
                <a:latin typeface="Trebuchet MS"/>
                <a:ea typeface="Trebuchet MS"/>
                <a:cs typeface="Trebuchet MS"/>
                <a:sym typeface="Trebuchet MS"/>
              </a:rPr>
              <a:t>En caso de insolvencia o quiebra de la sociedad los acreedores pueden impugnarla en el plazo de 5 años, salvo valuacion judicial. </a:t>
            </a:r>
            <a:endParaRPr/>
          </a:p>
          <a:p>
            <a:pPr marL="0" marR="0" lvl="0" indent="0" algn="just" rtl="0">
              <a:lnSpc>
                <a:spcPct val="115000"/>
              </a:lnSpc>
              <a:spcBef>
                <a:spcPts val="1600"/>
              </a:spcBef>
              <a:spcAft>
                <a:spcPts val="0"/>
              </a:spcAft>
              <a:buClr>
                <a:schemeClr val="dk1"/>
              </a:buClr>
              <a:buFont typeface="Arial"/>
              <a:buNone/>
            </a:pPr>
            <a:r>
              <a:rPr lang="es" sz="2400" b="0" i="0" u="none" strike="noStrike" cap="none">
                <a:solidFill>
                  <a:schemeClr val="dk1"/>
                </a:solidFill>
                <a:latin typeface="Trebuchet MS"/>
                <a:ea typeface="Trebuchet MS"/>
                <a:cs typeface="Trebuchet MS"/>
                <a:sym typeface="Trebuchet MS"/>
              </a:rPr>
              <a:t>Debe constar en una Nota en los estados contables. </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4" y="94752"/>
            <a:ext cx="8520599" cy="1352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22" name="Shape 222"/>
          <p:cNvSpPr txBox="1">
            <a:spLocks noGrp="1"/>
          </p:cNvSpPr>
          <p:nvPr>
            <p:ph type="body" idx="1"/>
          </p:nvPr>
        </p:nvSpPr>
        <p:spPr>
          <a:xfrm>
            <a:off x="311704" y="284250"/>
            <a:ext cx="8520599" cy="42846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15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Prestaciones accesorias NO ser</a:t>
            </a:r>
            <a:r>
              <a:rPr lang="es" sz="2000">
                <a:latin typeface="Trebuchet MS"/>
                <a:ea typeface="Trebuchet MS"/>
                <a:cs typeface="Trebuchet MS"/>
                <a:sym typeface="Trebuchet MS"/>
              </a:rPr>
              <a:t>án </a:t>
            </a:r>
            <a:r>
              <a:rPr lang="es" sz="2000" b="0" i="0" u="none" strike="noStrike" cap="none">
                <a:solidFill>
                  <a:schemeClr val="dk1"/>
                </a:solidFill>
                <a:latin typeface="Trebuchet MS"/>
                <a:ea typeface="Trebuchet MS"/>
                <a:cs typeface="Trebuchet MS"/>
                <a:sym typeface="Trebuchet MS"/>
              </a:rPr>
              <a:t>APORTE al CAPITAL SOCIAL </a:t>
            </a:r>
            <a:r>
              <a:rPr lang="es" sz="2000">
                <a:latin typeface="Trebuchet MS"/>
                <a:ea typeface="Trebuchet MS"/>
                <a:cs typeface="Trebuchet MS"/>
                <a:sym typeface="Trebuchet MS"/>
              </a:rPr>
              <a:t>según la Resolución 6/2017</a:t>
            </a:r>
            <a:r>
              <a:rPr lang="es" sz="2000" b="0" i="0" u="none" strike="noStrike" cap="none">
                <a:solidFill>
                  <a:schemeClr val="dk1"/>
                </a:solidFill>
                <a:latin typeface="Trebuchet MS"/>
                <a:ea typeface="Trebuchet MS"/>
                <a:cs typeface="Trebuchet MS"/>
                <a:sym typeface="Trebuchet MS"/>
              </a:rPr>
              <a:t>: Podrán pactarse prestaciones accesorias. En este caso, la prestación de servicios, ya sea de socios, administradores o </a:t>
            </a:r>
            <a:r>
              <a:rPr lang="es" sz="2000" b="0" i="0" u="sng" strike="noStrike" cap="none">
                <a:solidFill>
                  <a:schemeClr val="dk1"/>
                </a:solidFill>
                <a:latin typeface="Trebuchet MS"/>
                <a:ea typeface="Trebuchet MS"/>
                <a:cs typeface="Trebuchet MS"/>
                <a:sym typeface="Trebuchet MS"/>
              </a:rPr>
              <a:t>proveedores externos de las S.A.S., </a:t>
            </a:r>
            <a:r>
              <a:rPr lang="es" sz="2000" b="0" i="0" u="none" strike="noStrike" cap="none">
                <a:solidFill>
                  <a:schemeClr val="dk1"/>
                </a:solidFill>
                <a:latin typeface="Trebuchet MS"/>
                <a:ea typeface="Trebuchet MS"/>
                <a:cs typeface="Trebuchet MS"/>
                <a:sym typeface="Trebuchet MS"/>
              </a:rPr>
              <a:t>podrán consistir en servicios ya prestados, o a prestarse en el futuro, y podrán ser APORTADOS al valor que los socios determinen en el instrumento constitutivo o posteriormente. </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28" name="Shape 228"/>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La valuación debe ser unánime, o por peritos designados por los socios en forma unánime.</a:t>
            </a:r>
            <a:endParaRPr/>
          </a:p>
          <a:p>
            <a:pPr marL="0" marR="0" lvl="0" indent="0" algn="just" rtl="0">
              <a:lnSpc>
                <a:spcPct val="115000"/>
              </a:lnSpc>
              <a:spcBef>
                <a:spcPts val="160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El instrumento constitutivo deberá indicar los antecedentes justificativos de la valuación. </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34" name="Shape 234"/>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Las prestaciones deberán resultar del instrumento constitutivo y/o de los instrumentos de reformas posteriores, donde se precisará su contenido, duración, modalidad, retribución, sanciones en caso de incumplimiento y </a:t>
            </a:r>
            <a:r>
              <a:rPr lang="es" sz="2000" b="0" i="0" u="sng" strike="noStrike" cap="none">
                <a:solidFill>
                  <a:schemeClr val="dk1"/>
                </a:solidFill>
                <a:latin typeface="Trebuchet MS"/>
                <a:ea typeface="Trebuchet MS"/>
                <a:cs typeface="Trebuchet MS"/>
                <a:sym typeface="Trebuchet MS"/>
              </a:rPr>
              <a:t>mecanismo alternativo de integración para el supuesto de que por cualquier causa se tornare imposible su cumplimiento</a:t>
            </a:r>
            <a:r>
              <a:rPr lang="es" sz="2400" b="0" i="0" u="none" strike="noStrike" cap="none">
                <a:solidFill>
                  <a:schemeClr val="dk1"/>
                </a:solidFill>
                <a:latin typeface="Trebuchet MS"/>
                <a:ea typeface="Trebuchet MS"/>
                <a:cs typeface="Trebuchet MS"/>
                <a:sym typeface="Trebuchet MS"/>
              </a:rPr>
              <a:t>. </a:t>
            </a:r>
            <a:endParaRPr sz="2400" b="0" i="0" u="none" strike="noStrike" cap="none">
              <a:solidFill>
                <a:schemeClr val="dk1"/>
              </a:solidFill>
              <a:latin typeface="Trebuchet MS"/>
              <a:ea typeface="Trebuchet MS"/>
              <a:cs typeface="Trebuchet MS"/>
              <a:sym typeface="Trebuchet MS"/>
            </a:endParaRPr>
          </a:p>
          <a:p>
            <a:pPr marL="0" marR="0" lvl="0" indent="0" algn="just" rtl="0">
              <a:lnSpc>
                <a:spcPct val="115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El criterio es que las prestaciones accesorias no integran el capital.</a:t>
            </a:r>
            <a:endParaRPr sz="20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311704" y="135350"/>
            <a:ext cx="8520599" cy="14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40" name="Shape 240"/>
          <p:cNvSpPr txBox="1">
            <a:spLocks noGrp="1"/>
          </p:cNvSpPr>
          <p:nvPr>
            <p:ph type="body" idx="1"/>
          </p:nvPr>
        </p:nvSpPr>
        <p:spPr>
          <a:xfrm>
            <a:off x="311704" y="433125"/>
            <a:ext cx="8520599" cy="41358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Sólo podrán modificarse de acuerdo con lo convenido o, en su defecto, con la conformidad de los obligados y la totalidad de los socios.</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Si la prestación del servicio se encontrara total o parcialmente pendiente de ejecución, </a:t>
            </a:r>
            <a:r>
              <a:rPr lang="es" sz="2400" b="0" i="0" u="sng" strike="noStrike" cap="none">
                <a:solidFill>
                  <a:schemeClr val="dk1"/>
                </a:solidFill>
                <a:latin typeface="Trebuchet MS"/>
                <a:ea typeface="Trebuchet MS"/>
                <a:cs typeface="Trebuchet MS"/>
                <a:sym typeface="Trebuchet MS"/>
              </a:rPr>
              <a:t>la transmisión de acciones de las que fuera titular el socio que comprometió dicha prestación requerirá la conformidad unánime de los socios, debiendo preverse, en su caso un mecanismo alternativo de integración. </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46" name="Shape 246"/>
          <p:cNvSpPr txBox="1">
            <a:spLocks noGrp="1"/>
          </p:cNvSpPr>
          <p:nvPr>
            <p:ph type="body" idx="1"/>
          </p:nvPr>
        </p:nvSpPr>
        <p:spPr>
          <a:xfrm>
            <a:off x="357158" y="1000113"/>
            <a:ext cx="8420995" cy="3805261"/>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ART 43: GARANTIA DE LOS SOCIOS POR LA INTEGRACION DE LOS APORTES.</a:t>
            </a:r>
            <a:endParaRPr/>
          </a:p>
          <a:p>
            <a:pPr marL="0" marR="0" lvl="0" indent="0" algn="just" rtl="0">
              <a:lnSpc>
                <a:spcPct val="115000"/>
              </a:lnSpc>
              <a:spcBef>
                <a:spcPts val="160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LOS SOCIOS GARANTIZAN </a:t>
            </a:r>
            <a:r>
              <a:rPr lang="es" sz="1800" b="0" i="0" u="sng" strike="noStrike" cap="none">
                <a:solidFill>
                  <a:schemeClr val="dk1"/>
                </a:solidFill>
                <a:latin typeface="Trebuchet MS"/>
                <a:ea typeface="Trebuchet MS"/>
                <a:cs typeface="Trebuchet MS"/>
                <a:sym typeface="Trebuchet MS"/>
              </a:rPr>
              <a:t>SOLIDARIA E ILIMITADAMENTE A LOS TERCEROS LA INTEGRACION DE LOS APORTES.</a:t>
            </a:r>
            <a:endParaRPr/>
          </a:p>
          <a:p>
            <a:pPr marL="0" marR="0" lvl="0" indent="0" algn="just" rtl="0">
              <a:lnSpc>
                <a:spcPct val="115000"/>
              </a:lnSpc>
              <a:spcBef>
                <a:spcPts val="160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El problema podría darse en caso de capitales grandes, ya que la garantía de los socios es solidaria e ilimitada. </a:t>
            </a: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52" name="Shape 252"/>
          <p:cNvSpPr txBox="1">
            <a:spLocks noGrp="1"/>
          </p:cNvSpPr>
          <p:nvPr>
            <p:ph type="body" idx="1"/>
          </p:nvPr>
        </p:nvSpPr>
        <p:spPr>
          <a:xfrm>
            <a:off x="428596" y="1071552"/>
            <a:ext cx="8403707" cy="3497146"/>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Arial"/>
                <a:ea typeface="Arial"/>
                <a:cs typeface="Arial"/>
                <a:sym typeface="Arial"/>
              </a:rPr>
              <a:t>APORTES EN LA CONSTITUCION Y EN LOS AUMENTOS DE  CAPITAL SOCIAL. </a:t>
            </a:r>
            <a:endParaRPr sz="20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Font typeface="Arial"/>
              <a:buNone/>
            </a:pPr>
            <a:endParaRPr sz="2000">
              <a:latin typeface="Arial"/>
              <a:ea typeface="Arial"/>
              <a:cs typeface="Arial"/>
              <a:sym typeface="Arial"/>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Arial"/>
                <a:ea typeface="Arial"/>
                <a:cs typeface="Arial"/>
                <a:sym typeface="Arial"/>
              </a:rPr>
              <a:t>Art. 42.        </a:t>
            </a:r>
            <a:r>
              <a:rPr lang="es" sz="2000" b="0" i="0" u="sng" strike="noStrike" cap="none">
                <a:solidFill>
                  <a:schemeClr val="dk1"/>
                </a:solidFill>
                <a:latin typeface="Trebuchet MS"/>
                <a:ea typeface="Trebuchet MS"/>
                <a:cs typeface="Trebuchet MS"/>
                <a:sym typeface="Trebuchet MS"/>
              </a:rPr>
              <a:t>INTEGRACIÓN: </a:t>
            </a:r>
            <a:endParaRPr sz="2000" b="0" i="0" u="sng"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endParaRPr sz="2000" u="sng">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1-En ESPECIE: totalmente en la constitución o aumento.</a:t>
            </a:r>
            <a:endParaRPr/>
          </a:p>
          <a:p>
            <a:pPr marL="0" marR="0" lvl="0" indent="0" algn="just" rtl="0">
              <a:lnSpc>
                <a:spcPct val="100000"/>
              </a:lnSpc>
              <a:spcBef>
                <a:spcPts val="0"/>
              </a:spcBef>
              <a:spcAft>
                <a:spcPts val="0"/>
              </a:spcAft>
              <a:buClr>
                <a:schemeClr val="dk1"/>
              </a:buClr>
              <a:buFont typeface="Arial"/>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2-En EFECTIVO: 25 por ciento en el acto y el saldo en el plazo de  2 AÑOS.</a:t>
            </a:r>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						</a:t>
            </a:r>
            <a:endParaRPr/>
          </a:p>
          <a:p>
            <a:pPr marL="0" marR="0" lvl="0" indent="0" algn="l" rtl="0">
              <a:lnSpc>
                <a:spcPct val="115000"/>
              </a:lnSpc>
              <a:spcBef>
                <a:spcPts val="0"/>
              </a:spcBef>
              <a:spcAft>
                <a:spcPts val="0"/>
              </a:spcAft>
              <a:buClr>
                <a:schemeClr val="dk1"/>
              </a:buClr>
              <a:buFont typeface="Old Standard TT"/>
              <a:buNone/>
            </a:pPr>
            <a:r>
              <a:rPr lang="es" sz="2000" b="0" i="0" u="sng" strike="noStrike" cap="none">
                <a:solidFill>
                  <a:schemeClr val="dk1"/>
                </a:solidFill>
                <a:latin typeface="Trebuchet MS"/>
                <a:ea typeface="Trebuchet MS"/>
                <a:cs typeface="Trebuchet MS"/>
                <a:sym typeface="Trebuchet MS"/>
              </a:rPr>
              <a:t>3-PRESTACIONES ACCESORIAS RÉGIMEN ESPECIAL</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AUMENTOS DE CAPITAL. Art. 44</a:t>
            </a:r>
            <a:endParaRPr/>
          </a:p>
        </p:txBody>
      </p:sp>
      <p:sp>
        <p:nvSpPr>
          <p:cNvPr id="258" name="Shape 258"/>
          <p:cNvSpPr txBox="1">
            <a:spLocks noGrp="1"/>
          </p:cNvSpPr>
          <p:nvPr>
            <p:ph type="body" idx="1"/>
          </p:nvPr>
        </p:nvSpPr>
        <p:spPr>
          <a:xfrm>
            <a:off x="311704" y="988100"/>
            <a:ext cx="8520599" cy="40608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Pueden fijarse primas diferentes en una misma emisión, en un mismo aumento de capital social.</a:t>
            </a:r>
            <a:endParaRPr/>
          </a:p>
          <a:p>
            <a:pPr marL="0" marR="0" lvl="0" indent="0" algn="just" rtl="0">
              <a:lnSpc>
                <a:spcPct val="100000"/>
              </a:lnSpc>
              <a:spcBef>
                <a:spcPts val="0"/>
              </a:spcBef>
              <a:spcAft>
                <a:spcPts val="0"/>
              </a:spcAft>
              <a:buClr>
                <a:schemeClr val="dk1"/>
              </a:buClr>
              <a:buFont typeface="Arial"/>
              <a:buNone/>
            </a:pPr>
            <a:endParaRPr>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endParaRPr>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“SOCIOS NUEVOS  - SOCIOS FUNDADORES”.</a:t>
            </a:r>
            <a:endParaRPr/>
          </a:p>
          <a:p>
            <a:pPr marL="0" marR="0" lvl="0" indent="0" algn="just" rtl="0">
              <a:lnSpc>
                <a:spcPct val="100000"/>
              </a:lnSpc>
              <a:spcBef>
                <a:spcPts val="0"/>
              </a:spcBef>
              <a:spcAft>
                <a:spcPts val="0"/>
              </a:spcAft>
              <a:buClr>
                <a:schemeClr val="dk1"/>
              </a:buClr>
              <a:buFont typeface="Arial"/>
              <a:buNone/>
            </a:pPr>
            <a:r>
              <a:rPr lang="es" sz="1800" b="0" i="0" u="none" strike="noStrike" cap="none">
                <a:solidFill>
                  <a:schemeClr val="dk1"/>
                </a:solidFill>
                <a:latin typeface="Trebuchet MS"/>
                <a:ea typeface="Trebuchet MS"/>
                <a:cs typeface="Trebuchet MS"/>
                <a:sym typeface="Trebuchet MS"/>
              </a:rPr>
              <a:t>La prima sería la diferencia entre el valor contable y el valor real- creado por los socios.(Sobre precio destinado a una reserva especial que equipara a los socios y permite que no se licuen los antiguos)</a:t>
            </a:r>
            <a:endParaRPr/>
          </a:p>
          <a:p>
            <a:pPr marL="0" marR="0" lvl="0" indent="0" algn="just" rtl="0">
              <a:lnSpc>
                <a:spcPct val="100000"/>
              </a:lnSpc>
              <a:spcBef>
                <a:spcPts val="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						</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11704" y="0"/>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Trebuchet MS"/>
                <a:ea typeface="Trebuchet MS"/>
                <a:cs typeface="Trebuchet MS"/>
                <a:sym typeface="Trebuchet MS"/>
              </a:rPr>
              <a:t>                               </a:t>
            </a:r>
            <a:r>
              <a:rPr lang="es" sz="3000" b="0" i="0" u="none" strike="noStrike" cap="none" dirty="0" smtClean="0">
                <a:solidFill>
                  <a:schemeClr val="dk1"/>
                </a:solidFill>
                <a:latin typeface="Trebuchet MS"/>
                <a:ea typeface="Trebuchet MS"/>
                <a:cs typeface="Trebuchet MS"/>
                <a:sym typeface="Trebuchet MS"/>
              </a:rPr>
              <a:t>Art.44 </a:t>
            </a:r>
            <a:r>
              <a:rPr lang="es" sz="3000" b="0" i="0" u="none" strike="noStrike" cap="none" dirty="0">
                <a:solidFill>
                  <a:schemeClr val="dk1"/>
                </a:solidFill>
                <a:latin typeface="Trebuchet MS"/>
                <a:ea typeface="Trebuchet MS"/>
                <a:cs typeface="Trebuchet MS"/>
                <a:sym typeface="Trebuchet MS"/>
              </a:rPr>
              <a:t>LEY 27.349</a:t>
            </a:r>
            <a:endParaRPr dirty="0"/>
          </a:p>
        </p:txBody>
      </p:sp>
      <p:sp>
        <p:nvSpPr>
          <p:cNvPr id="264" name="Shape 264"/>
          <p:cNvSpPr txBox="1">
            <a:spLocks noGrp="1"/>
          </p:cNvSpPr>
          <p:nvPr>
            <p:ph type="body" idx="1"/>
          </p:nvPr>
        </p:nvSpPr>
        <p:spPr>
          <a:xfrm>
            <a:off x="357158" y="714362"/>
            <a:ext cx="8520599" cy="41013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El instrumento constitutivo puede, para los casos en que el aumento del capital fuera menor al cincuenta por ciento (50%) del capital social inscripto, prever el aumento del capital social sin requerirse publicidad ni inscripción de la resolución de la reunión de socios, pero si comunicación al Registro Publico por medios digitales para cumplir con el tracto registral.</a:t>
            </a: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15000"/>
              </a:lnSpc>
              <a:spcBef>
                <a:spcPts val="160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A diferencia del Art. 188 LGS para las S.A., que prevé el aumento dentro del quíntuplo CON inscripción sin reforma de estatutos, decidido por Asamblea Ordinaria si asi lo prevé el estatuto. </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ART. 45 LEY 27.349</a:t>
            </a:r>
            <a:endParaRPr/>
          </a:p>
        </p:txBody>
      </p:sp>
      <p:sp>
        <p:nvSpPr>
          <p:cNvPr id="270" name="Shape 270"/>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Aportes irrevocables: 24 meses desde </a:t>
            </a:r>
            <a:r>
              <a:rPr lang="es" sz="3000" b="0" i="0" u="sng" strike="noStrike" cap="none">
                <a:solidFill>
                  <a:schemeClr val="dk1"/>
                </a:solidFill>
                <a:latin typeface="Trebuchet MS"/>
                <a:ea typeface="Trebuchet MS"/>
                <a:cs typeface="Trebuchet MS"/>
                <a:sym typeface="Trebuchet MS"/>
              </a:rPr>
              <a:t>la aceptación que debe decidirse dentro de los 15 días del ingreso del aporte</a:t>
            </a:r>
            <a:r>
              <a:rPr lang="es" sz="3000" b="0" i="0" u="none" strike="noStrike" cap="none">
                <a:solidFill>
                  <a:schemeClr val="dk1"/>
                </a:solidFill>
                <a:latin typeface="Trebuchet MS"/>
                <a:ea typeface="Trebuchet MS"/>
                <a:cs typeface="Trebuchet MS"/>
                <a:sym typeface="Trebuchet MS"/>
              </a:rPr>
              <a:t> (sujeto a reglamentación).</a:t>
            </a:r>
            <a:endParaRPr/>
          </a:p>
          <a:p>
            <a:pPr marL="0" marR="0" lvl="0" indent="0" algn="l" rtl="0">
              <a:lnSpc>
                <a:spcPct val="115000"/>
              </a:lnSpc>
              <a:spcBef>
                <a:spcPts val="0"/>
              </a:spcBef>
              <a:spcAft>
                <a:spcPts val="0"/>
              </a:spcAft>
              <a:buClr>
                <a:schemeClr val="dk1"/>
              </a:buClr>
              <a:buFont typeface="Arial"/>
              <a:buNone/>
            </a:pPr>
            <a:endParaRPr sz="30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160" b="1" i="0" u="none" strike="noStrike" cap="none">
                <a:solidFill>
                  <a:schemeClr val="dk1"/>
                </a:solidFill>
                <a:latin typeface="Tahoma"/>
                <a:ea typeface="Tahoma"/>
                <a:cs typeface="Tahoma"/>
                <a:sym typeface="Tahoma"/>
              </a:rPr>
              <a:t>ANTECEDENTES LEGISLATIVOS COMPARADOS</a:t>
            </a:r>
            <a:br>
              <a:rPr lang="es" sz="2160" b="1" i="0" u="none" strike="noStrike" cap="none">
                <a:solidFill>
                  <a:schemeClr val="dk1"/>
                </a:solidFill>
                <a:latin typeface="Tahoma"/>
                <a:ea typeface="Tahoma"/>
                <a:cs typeface="Tahoma"/>
                <a:sym typeface="Tahoma"/>
              </a:rPr>
            </a:br>
            <a:endParaRPr sz="2160" b="0" i="0" u="none" strike="noStrike" cap="none">
              <a:solidFill>
                <a:schemeClr val="dk1"/>
              </a:solidFill>
              <a:latin typeface="Old Standard TT"/>
              <a:ea typeface="Old Standard TT"/>
              <a:cs typeface="Old Standard TT"/>
              <a:sym typeface="Old Standard TT"/>
            </a:endParaRPr>
          </a:p>
        </p:txBody>
      </p:sp>
      <p:sp>
        <p:nvSpPr>
          <p:cNvPr id="114" name="Shape 114"/>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2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Font typeface="Old Standard TT"/>
              <a:buNone/>
            </a:pPr>
            <a:endParaRPr sz="1800" b="0" i="0" u="none" strike="noStrike" cap="none">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Font typeface="Old Standard TT"/>
              <a:buNone/>
            </a:pPr>
            <a:r>
              <a:rPr lang="es" sz="1800" b="1" i="0" u="none" strike="noStrike" cap="none">
                <a:solidFill>
                  <a:schemeClr val="dk1"/>
                </a:solidFill>
                <a:latin typeface="Tahoma"/>
                <a:ea typeface="Tahoma"/>
                <a:cs typeface="Tahoma"/>
                <a:sym typeface="Tahoma"/>
              </a:rPr>
              <a:t>AMERICANOS: </a:t>
            </a:r>
            <a:r>
              <a:rPr lang="es" sz="1800" b="0" i="0" u="none" strike="noStrike" cap="none">
                <a:solidFill>
                  <a:schemeClr val="dk1"/>
                </a:solidFill>
                <a:latin typeface="Tahoma"/>
                <a:ea typeface="Tahoma"/>
                <a:cs typeface="Tahoma"/>
                <a:sym typeface="Tahoma"/>
              </a:rPr>
              <a:t>Colombia 2008, Chile 2007 y 2013 y México 2016.</a:t>
            </a:r>
            <a:endParaRPr/>
          </a:p>
          <a:p>
            <a:pPr marL="0" marR="0" lvl="0" indent="0" algn="l" rtl="0">
              <a:lnSpc>
                <a:spcPct val="100000"/>
              </a:lnSpc>
              <a:spcBef>
                <a:spcPts val="0"/>
              </a:spcBef>
              <a:spcAft>
                <a:spcPts val="0"/>
              </a:spcAft>
              <a:buClr>
                <a:schemeClr val="dk1"/>
              </a:buClr>
              <a:buFont typeface="Old Standard TT"/>
              <a:buNone/>
            </a:pPr>
            <a:endParaRPr sz="1800" b="0" i="0" u="none" strike="noStrike" cap="none">
              <a:solidFill>
                <a:schemeClr val="dk1"/>
              </a:solidFill>
              <a:latin typeface="Tahoma"/>
              <a:ea typeface="Tahoma"/>
              <a:cs typeface="Tahoma"/>
              <a:sym typeface="Tahoma"/>
            </a:endParaRPr>
          </a:p>
          <a:p>
            <a:pPr marL="0" marR="0" lvl="0" indent="0" algn="l" rtl="0">
              <a:lnSpc>
                <a:spcPct val="100000"/>
              </a:lnSpc>
              <a:spcBef>
                <a:spcPts val="0"/>
              </a:spcBef>
              <a:spcAft>
                <a:spcPts val="0"/>
              </a:spcAft>
              <a:buClr>
                <a:schemeClr val="dk1"/>
              </a:buClr>
              <a:buFont typeface="Old Standard TT"/>
              <a:buNone/>
            </a:pPr>
            <a:r>
              <a:rPr lang="es" sz="1800" b="1" i="0" u="none" strike="noStrike" cap="none">
                <a:solidFill>
                  <a:schemeClr val="dk1"/>
                </a:solidFill>
                <a:latin typeface="Tahoma"/>
                <a:ea typeface="Tahoma"/>
                <a:cs typeface="Tahoma"/>
                <a:sym typeface="Tahoma"/>
              </a:rPr>
              <a:t>EUROPEOS</a:t>
            </a:r>
            <a:r>
              <a:rPr lang="es" sz="1800" b="0" i="0" u="none" strike="noStrike" cap="none">
                <a:solidFill>
                  <a:schemeClr val="dk1"/>
                </a:solidFill>
                <a:latin typeface="Tahoma"/>
                <a:ea typeface="Tahoma"/>
                <a:cs typeface="Tahoma"/>
                <a:sym typeface="Tahoma"/>
              </a:rPr>
              <a:t>: España 2005 Sociedad Nueva Empresa, Francia 1994: S.A.S y Alemania 1994.</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311704" y="0"/>
            <a:ext cx="8520599" cy="48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2000" b="0" i="0" u="none" strike="noStrike" cap="none" dirty="0" smtClean="0">
                <a:solidFill>
                  <a:schemeClr val="dk1"/>
                </a:solidFill>
                <a:latin typeface="Trebuchet MS"/>
                <a:ea typeface="Trebuchet MS"/>
                <a:cs typeface="Trebuchet MS"/>
                <a:sym typeface="Trebuchet MS"/>
              </a:rPr>
              <a:t>                                                </a:t>
            </a:r>
            <a:r>
              <a:rPr lang="es" sz="2000" b="0" i="0" u="none" strike="noStrike" cap="none" dirty="0" smtClean="0">
                <a:solidFill>
                  <a:schemeClr val="dk1"/>
                </a:solidFill>
                <a:latin typeface="Trebuchet MS"/>
                <a:ea typeface="Trebuchet MS"/>
                <a:cs typeface="Trebuchet MS"/>
                <a:sym typeface="Trebuchet MS"/>
              </a:rPr>
              <a:t>ART</a:t>
            </a:r>
            <a:r>
              <a:rPr lang="es" sz="2000" b="0" i="0" u="none" strike="noStrike" cap="none" dirty="0">
                <a:solidFill>
                  <a:schemeClr val="dk1"/>
                </a:solidFill>
                <a:latin typeface="Trebuchet MS"/>
                <a:ea typeface="Trebuchet MS"/>
                <a:cs typeface="Trebuchet MS"/>
                <a:sym typeface="Trebuchet MS"/>
              </a:rPr>
              <a:t>. 46 LEY 27.349	</a:t>
            </a:r>
            <a:r>
              <a:rPr lang="es" sz="3000" b="0" i="0" u="none" strike="noStrike" cap="none" dirty="0">
                <a:solidFill>
                  <a:schemeClr val="dk1"/>
                </a:solidFill>
                <a:latin typeface="Old Standard TT"/>
                <a:ea typeface="Old Standard TT"/>
                <a:cs typeface="Old Standard TT"/>
                <a:sym typeface="Old Standard TT"/>
              </a:rPr>
              <a:t>	</a:t>
            </a:r>
            <a:endParaRPr dirty="0"/>
          </a:p>
        </p:txBody>
      </p:sp>
      <p:sp>
        <p:nvSpPr>
          <p:cNvPr id="276" name="Shape 276"/>
          <p:cNvSpPr txBox="1">
            <a:spLocks noGrp="1"/>
          </p:cNvSpPr>
          <p:nvPr>
            <p:ph type="body" idx="1"/>
          </p:nvPr>
        </p:nvSpPr>
        <p:spPr>
          <a:xfrm>
            <a:off x="311704" y="487200"/>
            <a:ext cx="8520599" cy="44940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Se podrán emitir acciones nominativas no endosables, ordinarias o preferidas, indicando su valor nominal y los derechos económicos y políticos reconocidos en cada clase. También podrán emitirse acciones escriturales. </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Art. 34: Limitación de responsabilidad a la integración de las acciones que suscriban ó adquieran.</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11700" y="111274"/>
            <a:ext cx="8520600" cy="124127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Trebuchet MS"/>
                <a:ea typeface="Trebuchet MS"/>
                <a:cs typeface="Trebuchet MS"/>
                <a:sym typeface="Trebuchet MS"/>
              </a:rPr>
              <a:t>                             </a:t>
            </a:r>
            <a:r>
              <a:rPr lang="es" sz="3000" b="0" i="0" u="none" strike="noStrike" cap="none" dirty="0" smtClean="0">
                <a:solidFill>
                  <a:schemeClr val="dk1"/>
                </a:solidFill>
                <a:latin typeface="Trebuchet MS"/>
                <a:ea typeface="Trebuchet MS"/>
                <a:cs typeface="Trebuchet MS"/>
                <a:sym typeface="Trebuchet MS"/>
              </a:rPr>
              <a:t>Art.46-CAPITAL </a:t>
            </a:r>
            <a:r>
              <a:rPr lang="es" sz="3000" b="0" i="0" u="none" strike="noStrike" cap="none" dirty="0">
                <a:solidFill>
                  <a:schemeClr val="dk1"/>
                </a:solidFill>
                <a:latin typeface="Trebuchet MS"/>
                <a:ea typeface="Trebuchet MS"/>
                <a:cs typeface="Trebuchet MS"/>
                <a:sym typeface="Trebuchet MS"/>
              </a:rPr>
              <a:t>SOCIAL representado por ACCIONES</a:t>
            </a:r>
            <a:endParaRPr dirty="0"/>
          </a:p>
        </p:txBody>
      </p:sp>
      <p:sp>
        <p:nvSpPr>
          <p:cNvPr id="282" name="Shape 282"/>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Las acciones son títulos valores según la definición del Art. 226 LGS y se rigen por las normativa que regula los titulos valores aun si son considerados bienes registrables, por aplicación expresa de lo dispuesto en el Art. 1815 CCCN.</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Por lo tanto la cesión gratuita puede hacerse por instrumento público o privado y no es susceptible de ser reiperseguido, no aplicándose el art. 2458 CCCN</a:t>
            </a:r>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Old Standard TT"/>
                <a:ea typeface="Old Standard TT"/>
                <a:cs typeface="Old Standard TT"/>
                <a:sym typeface="Old Standard TT"/>
              </a:rPr>
              <a:t>                                 ACCIONES</a:t>
            </a:r>
            <a:endParaRPr sz="3000" b="0" i="0" u="none" strike="noStrike" cap="none" dirty="0">
              <a:solidFill>
                <a:schemeClr val="dk1"/>
              </a:solidFill>
              <a:latin typeface="Old Standard TT"/>
              <a:ea typeface="Old Standard TT"/>
              <a:cs typeface="Old Standard TT"/>
              <a:sym typeface="Old Standard TT"/>
            </a:endParaRPr>
          </a:p>
        </p:txBody>
      </p:sp>
      <p:sp>
        <p:nvSpPr>
          <p:cNvPr id="288" name="Shape 288"/>
          <p:cNvSpPr txBox="1">
            <a:spLocks noGrp="1"/>
          </p:cNvSpPr>
          <p:nvPr>
            <p:ph type="body" idx="1"/>
          </p:nvPr>
        </p:nvSpPr>
        <p:spPr>
          <a:xfrm>
            <a:off x="500034" y="1071552"/>
            <a:ext cx="8332269" cy="3497146"/>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000" b="0" i="0" u="none" strike="noStrike" cap="none" dirty="0">
                <a:solidFill>
                  <a:schemeClr val="dk1"/>
                </a:solidFill>
                <a:latin typeface="Trebuchet MS"/>
                <a:ea typeface="Trebuchet MS"/>
                <a:cs typeface="Trebuchet MS"/>
                <a:sym typeface="Trebuchet MS"/>
              </a:rPr>
              <a:t>Art. 47 LACE: Podrán reconocerse idénticos derechos políticos y económicos a distintas clases de acciones, independientemente de que existan diferencias en el precio de adquisición o venta de las mismas.</a:t>
            </a:r>
            <a:endParaRPr dirty="0"/>
          </a:p>
          <a:p>
            <a:pPr marL="0" marR="0" lvl="0" indent="0" algn="just" rtl="0">
              <a:lnSpc>
                <a:spcPct val="115000"/>
              </a:lnSpc>
              <a:spcBef>
                <a:spcPts val="1600"/>
              </a:spcBef>
              <a:spcAft>
                <a:spcPts val="0"/>
              </a:spcAft>
              <a:buClr>
                <a:schemeClr val="dk1"/>
              </a:buClr>
              <a:buFont typeface="Old Standard TT"/>
              <a:buNone/>
            </a:pPr>
            <a:r>
              <a:rPr lang="es" sz="2000" b="0" i="0" u="none" strike="noStrike" cap="none" dirty="0">
                <a:solidFill>
                  <a:schemeClr val="dk1"/>
                </a:solidFill>
                <a:latin typeface="Trebuchet MS"/>
                <a:ea typeface="Trebuchet MS"/>
                <a:cs typeface="Trebuchet MS"/>
                <a:sym typeface="Trebuchet MS"/>
              </a:rPr>
              <a:t>En el instrumento constitutivo se expresarán los derechos de voto que le correspondan a cada clase de acciones, con indicación expresa sobre la atribución de voto singular o plural, si ello procediere.</a:t>
            </a:r>
            <a:endParaRP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294" name="Shape 294"/>
          <p:cNvSpPr txBox="1">
            <a:spLocks noGrp="1"/>
          </p:cNvSpPr>
          <p:nvPr>
            <p:ph type="body" idx="1"/>
          </p:nvPr>
        </p:nvSpPr>
        <p:spPr>
          <a:xfrm>
            <a:off x="311704" y="94750"/>
            <a:ext cx="8520599" cy="4474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ES_tradnl" sz="2800" b="0" i="0" u="none" strike="noStrike" cap="none" dirty="0" smtClean="0">
                <a:solidFill>
                  <a:schemeClr val="dk1"/>
                </a:solidFill>
                <a:latin typeface="Trebuchet MS"/>
                <a:ea typeface="Trebuchet MS"/>
                <a:cs typeface="Trebuchet MS"/>
                <a:sym typeface="Trebuchet MS"/>
              </a:rPr>
              <a:t>                              Art 48</a:t>
            </a:r>
            <a:r>
              <a:rPr lang="es" sz="2800" b="0" i="0" u="none" strike="noStrike" cap="none" dirty="0" smtClean="0">
                <a:solidFill>
                  <a:schemeClr val="dk1"/>
                </a:solidFill>
                <a:latin typeface="Trebuchet MS"/>
                <a:ea typeface="Trebuchet MS"/>
                <a:cs typeface="Trebuchet MS"/>
                <a:sym typeface="Trebuchet MS"/>
              </a:rPr>
              <a:t>Transferencia </a:t>
            </a:r>
            <a:r>
              <a:rPr lang="es" sz="2800" b="0" i="0" u="none" strike="noStrike" cap="none" dirty="0">
                <a:solidFill>
                  <a:schemeClr val="dk1"/>
                </a:solidFill>
                <a:latin typeface="Trebuchet MS"/>
                <a:ea typeface="Trebuchet MS"/>
                <a:cs typeface="Trebuchet MS"/>
                <a:sym typeface="Trebuchet MS"/>
              </a:rPr>
              <a:t>de </a:t>
            </a:r>
            <a:r>
              <a:rPr lang="es" sz="2800" b="0" i="0" u="none" strike="noStrike" cap="none" dirty="0" smtClean="0">
                <a:solidFill>
                  <a:schemeClr val="dk1"/>
                </a:solidFill>
                <a:latin typeface="Trebuchet MS"/>
                <a:ea typeface="Trebuchet MS"/>
                <a:cs typeface="Trebuchet MS"/>
                <a:sym typeface="Trebuchet MS"/>
              </a:rPr>
              <a:t>ac</a:t>
            </a:r>
            <a:r>
              <a:rPr lang="es-ES_tradnl" sz="2800" dirty="0" err="1" smtClean="0">
                <a:latin typeface="Trebuchet MS"/>
                <a:ea typeface="Trebuchet MS"/>
                <a:cs typeface="Trebuchet MS"/>
                <a:sym typeface="Trebuchet MS"/>
              </a:rPr>
              <a:t>ciones</a:t>
            </a:r>
            <a:r>
              <a:rPr lang="es" sz="2800" b="0" i="0" u="none" strike="noStrike" cap="none" dirty="0" smtClean="0">
                <a:solidFill>
                  <a:schemeClr val="dk1"/>
                </a:solidFill>
                <a:latin typeface="Trebuchet MS"/>
                <a:ea typeface="Trebuchet MS"/>
                <a:cs typeface="Trebuchet MS"/>
                <a:sym typeface="Trebuchet MS"/>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l" rtl="0">
              <a:lnSpc>
                <a:spcPct val="100000"/>
              </a:lnSpc>
              <a:spcBef>
                <a:spcPts val="0"/>
              </a:spcBef>
              <a:spcAft>
                <a:spcPts val="0"/>
              </a:spcAft>
              <a:buClr>
                <a:schemeClr val="dk1"/>
              </a:buClr>
              <a:buFont typeface="Arial"/>
              <a:buNone/>
            </a:pPr>
            <a:r>
              <a:rPr lang="es" sz="11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Pueden establecerse pactos que otorguen preferencia en la adquisición a los accionistas,  restringirse la libre transmisibilidad, </a:t>
            </a:r>
            <a:r>
              <a:rPr lang="es" sz="2400" b="0" i="0" u="sng" strike="noStrike" cap="none" dirty="0">
                <a:solidFill>
                  <a:schemeClr val="dk1"/>
                </a:solidFill>
                <a:latin typeface="Trebuchet MS"/>
                <a:ea typeface="Trebuchet MS"/>
                <a:cs typeface="Trebuchet MS"/>
                <a:sym typeface="Trebuchet MS"/>
              </a:rPr>
              <a:t>hasta puede prohibirse la transferencia de acciones o de una clase de acciones por un máximo de 10 años</a:t>
            </a:r>
            <a:r>
              <a:rPr lang="es" sz="2400" b="0" i="0" u="none" strike="noStrike" cap="none" dirty="0">
                <a:solidFill>
                  <a:schemeClr val="dk1"/>
                </a:solidFill>
                <a:latin typeface="Trebuchet MS"/>
                <a:ea typeface="Trebuchet MS"/>
                <a:cs typeface="Trebuchet MS"/>
                <a:sym typeface="Trebuchet MS"/>
              </a:rPr>
              <a:t>, desde la emisión, prorrogables x hasta 10 años mas.</a:t>
            </a:r>
            <a:endParaRPr sz="2400"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Plazo prorrogable por decisión de la totalidad del capital. </a:t>
            </a:r>
            <a:endParaRPr sz="2400" dirty="0"/>
          </a:p>
          <a:p>
            <a:pPr marL="0" marR="0" lvl="0" indent="0" algn="just" rtl="0">
              <a:lnSpc>
                <a:spcPct val="100000"/>
              </a:lnSpc>
              <a:spcBef>
                <a:spcPts val="0"/>
              </a:spcBef>
              <a:spcAft>
                <a:spcPts val="0"/>
              </a:spcAft>
              <a:buClr>
                <a:schemeClr val="dk1"/>
              </a:buClr>
              <a:buFont typeface="Arial"/>
              <a:buNone/>
            </a:pPr>
            <a:endParaRPr sz="2400" b="0" i="0" u="none" strike="noStrike" cap="none" dirty="0">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(ART. 214 LGS : “... El estatuto puede limitar.. sin que pueda importar la prohibición de su transferencia...”</a:t>
            </a:r>
            <a:endParaRPr sz="2400" dirty="0"/>
          </a:p>
          <a:p>
            <a:pPr marL="0" marR="0" lvl="0" indent="0" algn="just" rtl="0">
              <a:lnSpc>
                <a:spcPct val="115000"/>
              </a:lnSpc>
              <a:spcBef>
                <a:spcPts val="0"/>
              </a:spcBef>
              <a:spcAft>
                <a:spcPts val="0"/>
              </a:spcAft>
              <a:buClr>
                <a:schemeClr val="dk1"/>
              </a:buClr>
              <a:buFont typeface="Old Standard TT"/>
              <a:buNone/>
            </a:pPr>
            <a:endParaRPr sz="1800"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2400" b="0" i="0" u="none" strike="noStrike" cap="none" dirty="0" smtClean="0">
                <a:solidFill>
                  <a:schemeClr val="dk1"/>
                </a:solidFill>
                <a:latin typeface="Verdana"/>
                <a:ea typeface="Verdana"/>
                <a:cs typeface="Verdana"/>
                <a:sym typeface="Verdana"/>
              </a:rPr>
              <a:t>                                </a:t>
            </a:r>
            <a:r>
              <a:rPr lang="es" sz="2400" b="0" i="0" u="none" strike="noStrike" cap="none" dirty="0" smtClean="0">
                <a:solidFill>
                  <a:schemeClr val="dk1"/>
                </a:solidFill>
                <a:latin typeface="Verdana"/>
                <a:ea typeface="Verdana"/>
                <a:cs typeface="Verdana"/>
                <a:sym typeface="Verdana"/>
              </a:rPr>
              <a:t>Negociaci</a:t>
            </a:r>
            <a:r>
              <a:rPr lang="es-ES_tradnl" sz="2400" b="0" i="0" u="none" strike="noStrike" cap="none" dirty="0" smtClean="0">
                <a:solidFill>
                  <a:schemeClr val="dk1"/>
                </a:solidFill>
                <a:latin typeface="Verdana"/>
                <a:ea typeface="Verdana"/>
                <a:cs typeface="Verdana"/>
                <a:sym typeface="Verdana"/>
              </a:rPr>
              <a:t>ó</a:t>
            </a:r>
            <a:r>
              <a:rPr lang="es" sz="2400" b="0" i="0" u="none" strike="noStrike" cap="none" dirty="0" smtClean="0">
                <a:solidFill>
                  <a:schemeClr val="dk1"/>
                </a:solidFill>
                <a:latin typeface="Verdana"/>
                <a:ea typeface="Verdana"/>
                <a:cs typeface="Verdana"/>
                <a:sym typeface="Verdana"/>
              </a:rPr>
              <a:t>n </a:t>
            </a:r>
            <a:r>
              <a:rPr lang="es" sz="2400" b="0" i="0" u="none" strike="noStrike" cap="none" dirty="0">
                <a:solidFill>
                  <a:schemeClr val="dk1"/>
                </a:solidFill>
                <a:latin typeface="Verdana"/>
                <a:ea typeface="Verdana"/>
                <a:cs typeface="Verdana"/>
                <a:sym typeface="Verdana"/>
              </a:rPr>
              <a:t>de </a:t>
            </a:r>
            <a:r>
              <a:rPr lang="es" sz="2400" b="0" i="0" u="none" strike="noStrike" cap="none" dirty="0" smtClean="0">
                <a:solidFill>
                  <a:schemeClr val="dk1"/>
                </a:solidFill>
                <a:latin typeface="Verdana"/>
                <a:ea typeface="Verdana"/>
                <a:cs typeface="Verdana"/>
                <a:sym typeface="Verdana"/>
              </a:rPr>
              <a:t>acciones</a:t>
            </a:r>
            <a:r>
              <a:rPr lang="es-ES_tradnl" sz="2400" b="0" i="0" u="none" strike="noStrike" cap="none" dirty="0" smtClean="0">
                <a:solidFill>
                  <a:schemeClr val="dk1"/>
                </a:solidFill>
                <a:latin typeface="Verdana"/>
                <a:ea typeface="Verdana"/>
                <a:cs typeface="Verdana"/>
                <a:sym typeface="Verdana"/>
              </a:rPr>
              <a:t>    </a:t>
            </a:r>
            <a:endParaRPr sz="2400" b="0" i="0" u="none" strike="noStrike" cap="none" dirty="0">
              <a:solidFill>
                <a:schemeClr val="dk1"/>
              </a:solidFill>
              <a:latin typeface="Verdana"/>
              <a:ea typeface="Verdana"/>
              <a:cs typeface="Verdana"/>
              <a:sym typeface="Verdana"/>
            </a:endParaRPr>
          </a:p>
        </p:txBody>
      </p:sp>
      <p:sp>
        <p:nvSpPr>
          <p:cNvPr id="300" name="Shape 300"/>
          <p:cNvSpPr txBox="1">
            <a:spLocks noGrp="1"/>
          </p:cNvSpPr>
          <p:nvPr>
            <p:ph type="body" idx="1"/>
          </p:nvPr>
        </p:nvSpPr>
        <p:spPr>
          <a:xfrm>
            <a:off x="357158" y="1000113"/>
            <a:ext cx="8475145" cy="4089461"/>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La forma de negociacion o tranferencia de acciones será la prevista por el instrumento constitutivo, en el cual se podrá requerir que toda transferencia de acciones o de alguna clase de ellas cuente con la previa autorizacion de la reunión de socios. (similar al Art. 153 LGS sobre S.R.L.)</a:t>
            </a:r>
            <a:endParaRPr/>
          </a:p>
          <a:p>
            <a:pPr marL="0" marR="0" lvl="0" indent="0" algn="just" rtl="0">
              <a:lnSpc>
                <a:spcPct val="115000"/>
              </a:lnSpc>
              <a:spcBef>
                <a:spcPts val="1600"/>
              </a:spcBef>
              <a:spcAft>
                <a:spcPts val="0"/>
              </a:spcAft>
              <a:buClr>
                <a:schemeClr val="dk1"/>
              </a:buClr>
              <a:buFont typeface="Old Standard TT"/>
              <a:buNone/>
            </a:pPr>
            <a:r>
              <a:rPr lang="es" sz="1800" b="0" i="0" u="none" strike="noStrike" cap="none">
                <a:solidFill>
                  <a:schemeClr val="dk1"/>
                </a:solidFill>
                <a:latin typeface="Old Standard TT"/>
                <a:ea typeface="Old Standard TT"/>
                <a:cs typeface="Old Standard TT"/>
                <a:sym typeface="Old Standard TT"/>
              </a:rPr>
              <a:t>	</a:t>
            </a:r>
            <a:endParaRPr/>
          </a:p>
          <a:p>
            <a:pPr marL="0" marR="0" lvl="0" indent="0" algn="just" rtl="0">
              <a:lnSpc>
                <a:spcPct val="115000"/>
              </a:lnSpc>
              <a:spcBef>
                <a:spcPts val="1600"/>
              </a:spcBef>
              <a:spcAft>
                <a:spcPts val="0"/>
              </a:spcAft>
              <a:buClr>
                <a:schemeClr val="dk1"/>
              </a:buClr>
              <a:buFont typeface="Old Standard TT"/>
              <a:buNone/>
            </a:pPr>
            <a:r>
              <a:rPr lang="es" sz="1800" b="0" i="0" u="sng" strike="noStrike" cap="none">
                <a:solidFill>
                  <a:schemeClr val="dk1"/>
                </a:solidFill>
                <a:latin typeface="Trebuchet MS"/>
                <a:ea typeface="Trebuchet MS"/>
                <a:cs typeface="Trebuchet MS"/>
                <a:sym typeface="Trebuchet MS"/>
              </a:rPr>
              <a:t>Toda negociación o transferencia que no se ajuste a lo previsto en el instrumento constitutivo es de ningún valor.</a:t>
            </a:r>
            <a:endParaRPr/>
          </a:p>
          <a:p>
            <a:pPr marL="0" marR="0" lvl="0" indent="0" algn="just" rtl="0">
              <a:lnSpc>
                <a:spcPct val="115000"/>
              </a:lnSpc>
              <a:spcBef>
                <a:spcPts val="160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Se validan y hacen oponibles a la soc. y a los socios los pactos de “sindicación de acciones”. </a:t>
            </a: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11704" y="0"/>
            <a:ext cx="8520599" cy="446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Trebuchet MS"/>
                <a:ea typeface="Trebuchet MS"/>
                <a:cs typeface="Trebuchet MS"/>
                <a:sym typeface="Trebuchet MS"/>
              </a:rPr>
              <a:t>                              </a:t>
            </a:r>
            <a:r>
              <a:rPr lang="es" sz="3000" b="0" i="0" u="none" strike="noStrike" cap="none" dirty="0" smtClean="0">
                <a:solidFill>
                  <a:schemeClr val="dk1"/>
                </a:solidFill>
                <a:latin typeface="Trebuchet MS"/>
                <a:ea typeface="Trebuchet MS"/>
                <a:cs typeface="Trebuchet MS"/>
                <a:sym typeface="Trebuchet MS"/>
              </a:rPr>
              <a:t>ORGANIZACION </a:t>
            </a:r>
            <a:r>
              <a:rPr lang="es" sz="3000" b="0" i="0" u="none" strike="noStrike" cap="none" dirty="0">
                <a:solidFill>
                  <a:schemeClr val="dk1"/>
                </a:solidFill>
                <a:latin typeface="Trebuchet MS"/>
                <a:ea typeface="Trebuchet MS"/>
                <a:cs typeface="Trebuchet MS"/>
                <a:sym typeface="Trebuchet MS"/>
              </a:rPr>
              <a:t>ART. 49</a:t>
            </a:r>
            <a:endParaRPr dirty="0"/>
          </a:p>
        </p:txBody>
      </p:sp>
      <p:sp>
        <p:nvSpPr>
          <p:cNvPr id="306" name="Shape 306"/>
          <p:cNvSpPr txBox="1">
            <a:spLocks noGrp="1"/>
          </p:cNvSpPr>
          <p:nvPr>
            <p:ph type="body" idx="1"/>
          </p:nvPr>
        </p:nvSpPr>
        <p:spPr>
          <a:xfrm>
            <a:off x="285720" y="357172"/>
            <a:ext cx="8546583" cy="456972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 sz="2000" b="0" i="0" u="none" strike="noStrike" cap="none">
                <a:solidFill>
                  <a:schemeClr val="dk1"/>
                </a:solidFill>
                <a:latin typeface="Arial"/>
                <a:ea typeface="Arial"/>
                <a:cs typeface="Arial"/>
                <a:sym typeface="Arial"/>
              </a:rPr>
              <a:t>						</a:t>
            </a:r>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Principio: </a:t>
            </a:r>
            <a:r>
              <a:rPr lang="es" sz="2000" b="0" i="0" u="sng" strike="noStrike" cap="none">
                <a:solidFill>
                  <a:schemeClr val="dk1"/>
                </a:solidFill>
                <a:latin typeface="Trebuchet MS"/>
                <a:ea typeface="Trebuchet MS"/>
                <a:cs typeface="Trebuchet MS"/>
                <a:sym typeface="Trebuchet MS"/>
              </a:rPr>
              <a:t>los socios determinarán la estructura orgánica de la S.A.S. y demás normas que rijan el funcionamiento de los organos sociales.</a:t>
            </a:r>
            <a:endParaRPr/>
          </a:p>
          <a:p>
            <a:pPr marL="0" marR="0" lvl="0" indent="0" algn="just" rtl="0">
              <a:lnSpc>
                <a:spcPct val="100000"/>
              </a:lnSpc>
              <a:spcBef>
                <a:spcPts val="0"/>
              </a:spcBef>
              <a:spcAft>
                <a:spcPts val="0"/>
              </a:spcAft>
              <a:buClr>
                <a:schemeClr val="dk1"/>
              </a:buClr>
              <a:buFont typeface="Arial"/>
              <a:buNone/>
            </a:pPr>
            <a:endParaRPr sz="2000" b="0" i="0" u="sng"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Si es unipersonal: El socio unico puede ejercer las atribuciones de los órganos sociales, incluyendo representación legal.</a:t>
            </a:r>
            <a:endParaRPr/>
          </a:p>
          <a:p>
            <a:pPr marL="0" marR="0" lvl="0" indent="0" algn="just" rtl="0">
              <a:lnSpc>
                <a:spcPct val="100000"/>
              </a:lnSpc>
              <a:spcBef>
                <a:spcPts val="0"/>
              </a:spcBef>
              <a:spcAft>
                <a:spcPts val="0"/>
              </a:spcAft>
              <a:buClr>
                <a:schemeClr val="dk1"/>
              </a:buClr>
              <a:buFont typeface="Arial"/>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Los órganos no tienen nombre en la ley 27.349, los socios pueden organizar los órganos hasta darles un nombre. Funcionarán de acuerdo a la ley, de acuerdo al instrumento constitutivo,  supletoriamente por las normas de la S.R.L.y las disposiciones grales de la ley 19.550						</a:t>
            </a:r>
            <a:endParaRPr/>
          </a:p>
          <a:p>
            <a:pPr marL="0" marR="0" lvl="0" indent="0" algn="just" rtl="0">
              <a:lnSpc>
                <a:spcPct val="115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Old Standard TT"/>
                <a:ea typeface="Old Standard TT"/>
                <a:cs typeface="Old Standard TT"/>
                <a:sym typeface="Old Standard TT"/>
              </a:rPr>
              <a:t>                                      </a:t>
            </a:r>
            <a:r>
              <a:rPr lang="es" sz="3000" b="0" i="0" u="none" strike="noStrike" cap="none" dirty="0" smtClean="0">
                <a:solidFill>
                  <a:schemeClr val="dk1"/>
                </a:solidFill>
                <a:latin typeface="Old Standard TT"/>
                <a:ea typeface="Old Standard TT"/>
                <a:cs typeface="Old Standard TT"/>
                <a:sym typeface="Old Standard TT"/>
              </a:rPr>
              <a:t>REUNIONES</a:t>
            </a:r>
            <a:endParaRPr sz="3000" b="0" i="0" u="none" strike="noStrike" cap="none" dirty="0">
              <a:solidFill>
                <a:schemeClr val="dk1"/>
              </a:solidFill>
              <a:latin typeface="Old Standard TT"/>
              <a:ea typeface="Old Standard TT"/>
              <a:cs typeface="Old Standard TT"/>
              <a:sym typeface="Old Standard TT"/>
            </a:endParaRPr>
          </a:p>
        </p:txBody>
      </p:sp>
      <p:sp>
        <p:nvSpPr>
          <p:cNvPr id="312" name="Shape 312"/>
          <p:cNvSpPr txBox="1">
            <a:spLocks noGrp="1"/>
          </p:cNvSpPr>
          <p:nvPr>
            <p:ph type="body" idx="1"/>
          </p:nvPr>
        </p:nvSpPr>
        <p:spPr>
          <a:xfrm>
            <a:off x="285720" y="1142990"/>
            <a:ext cx="8592037" cy="3838048"/>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Reuniones AUTOCONVOCADAS: </a:t>
            </a:r>
            <a:endParaRPr/>
          </a:p>
          <a:p>
            <a:pPr marL="0" marR="0" lvl="0" indent="0" algn="just" rtl="0">
              <a:lnSpc>
                <a:spcPct val="100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Para </a:t>
            </a:r>
            <a:r>
              <a:rPr lang="es" sz="2000" b="0" i="0" u="sng" strike="noStrike" cap="none">
                <a:solidFill>
                  <a:schemeClr val="dk1"/>
                </a:solidFill>
                <a:latin typeface="Trebuchet MS"/>
                <a:ea typeface="Trebuchet MS"/>
                <a:cs typeface="Trebuchet MS"/>
                <a:sym typeface="Trebuchet MS"/>
              </a:rPr>
              <a:t>administradores y para las reuniones de socios, </a:t>
            </a:r>
            <a:r>
              <a:rPr lang="es" sz="2000" b="0" i="0" u="none" strike="noStrike" cap="none">
                <a:solidFill>
                  <a:schemeClr val="dk1"/>
                </a:solidFill>
                <a:latin typeface="Trebuchet MS"/>
                <a:ea typeface="Trebuchet MS"/>
                <a:cs typeface="Trebuchet MS"/>
                <a:sym typeface="Trebuchet MS"/>
              </a:rPr>
              <a:t>sin necesidad de citación previa. </a:t>
            </a:r>
            <a:endParaRPr/>
          </a:p>
          <a:p>
            <a:pPr marL="0" marR="0" lvl="0" indent="0" algn="just" rtl="0">
              <a:lnSpc>
                <a:spcPct val="100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Se requiere presencia de todos los miembros y aprobación del orden del día por mayoría (</a:t>
            </a:r>
            <a:r>
              <a:rPr lang="es" sz="2000" b="0" i="0" u="sng" strike="noStrike" cap="none">
                <a:solidFill>
                  <a:schemeClr val="dk1"/>
                </a:solidFill>
                <a:latin typeface="Trebuchet MS"/>
                <a:ea typeface="Trebuchet MS"/>
                <a:cs typeface="Trebuchet MS"/>
                <a:sym typeface="Trebuchet MS"/>
              </a:rPr>
              <a:t>administración)</a:t>
            </a:r>
            <a:r>
              <a:rPr lang="es" sz="2000" b="0" i="0" u="none" strike="noStrike" cap="none">
                <a:solidFill>
                  <a:schemeClr val="dk1"/>
                </a:solidFill>
                <a:latin typeface="Trebuchet MS"/>
                <a:ea typeface="Trebuchet MS"/>
                <a:cs typeface="Trebuchet MS"/>
                <a:sym typeface="Trebuchet MS"/>
              </a:rPr>
              <a:t> ó por unanimidad (</a:t>
            </a:r>
            <a:r>
              <a:rPr lang="es" sz="2000" b="0" i="0" u="sng" strike="noStrike" cap="none">
                <a:solidFill>
                  <a:schemeClr val="dk1"/>
                </a:solidFill>
                <a:latin typeface="Trebuchet MS"/>
                <a:ea typeface="Trebuchet MS"/>
                <a:cs typeface="Trebuchet MS"/>
                <a:sym typeface="Trebuchet MS"/>
              </a:rPr>
              <a:t>reunión de socios)</a:t>
            </a:r>
            <a:r>
              <a:rPr lang="es" sz="2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(art. 49)</a:t>
            </a: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none" strike="noStrike" cap="none">
                <a:solidFill>
                  <a:schemeClr val="dk1"/>
                </a:solidFill>
                <a:latin typeface="Trebuchet MS"/>
                <a:ea typeface="Trebuchet MS"/>
                <a:cs typeface="Trebuchet MS"/>
                <a:sym typeface="Trebuchet MS"/>
              </a:rPr>
              <a:t>Ver C.C.C.N. Art. 158</a:t>
            </a:r>
            <a:r>
              <a:rPr lang="es" sz="2400" b="0" i="0" u="none" strike="noStrike" cap="none">
                <a:solidFill>
                  <a:schemeClr val="dk1"/>
                </a:solidFill>
                <a:latin typeface="Trebuchet MS"/>
                <a:ea typeface="Trebuchet MS"/>
                <a:cs typeface="Trebuchet MS"/>
                <a:sym typeface="Trebuchet MS"/>
              </a:rPr>
              <a:t>. </a:t>
            </a:r>
            <a:endParaRPr/>
          </a:p>
          <a:p>
            <a:pPr marL="0" marR="0" lvl="0" indent="0" algn="l" rtl="0">
              <a:lnSpc>
                <a:spcPct val="115000"/>
              </a:lnSpc>
              <a:spcBef>
                <a:spcPts val="0"/>
              </a:spcBef>
              <a:spcAft>
                <a:spcPts val="0"/>
              </a:spcAft>
              <a:buClr>
                <a:schemeClr val="dk1"/>
              </a:buClr>
              <a:buFont typeface="Arial"/>
              <a:buNone/>
            </a:pPr>
            <a:endParaRPr sz="24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Organo de Administración Art. 50		</a:t>
            </a:r>
            <a:r>
              <a:rPr lang="es" sz="3000" b="0" i="0" u="none" strike="noStrike" cap="none">
                <a:solidFill>
                  <a:schemeClr val="dk1"/>
                </a:solidFill>
                <a:latin typeface="Old Standard TT"/>
                <a:ea typeface="Old Standard TT"/>
                <a:cs typeface="Old Standard TT"/>
                <a:sym typeface="Old Standard TT"/>
              </a:rPr>
              <a:t>	</a:t>
            </a:r>
            <a:endParaRPr/>
          </a:p>
        </p:txBody>
      </p:sp>
      <p:sp>
        <p:nvSpPr>
          <p:cNvPr id="318" name="Shape 318"/>
          <p:cNvSpPr txBox="1">
            <a:spLocks noGrp="1"/>
          </p:cNvSpPr>
          <p:nvPr>
            <p:ph type="body" idx="1"/>
          </p:nvPr>
        </p:nvSpPr>
        <p:spPr>
          <a:xfrm>
            <a:off x="311704" y="1171602"/>
            <a:ext cx="8520599" cy="3714599"/>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 Administración de la S.A.S estará a cargo de una o más personas </a:t>
            </a:r>
            <a:r>
              <a:rPr lang="es" sz="2400" b="1" i="0" u="sng" strike="noStrike" cap="none">
                <a:solidFill>
                  <a:schemeClr val="dk1"/>
                </a:solidFill>
                <a:latin typeface="Trebuchet MS"/>
                <a:ea typeface="Trebuchet MS"/>
                <a:cs typeface="Trebuchet MS"/>
                <a:sym typeface="Trebuchet MS"/>
              </a:rPr>
              <a:t>HUMANAS, socios o no. Deberá designar suplente en el caso de </a:t>
            </a:r>
            <a:r>
              <a:rPr lang="es" sz="2400" b="1" u="sng">
                <a:latin typeface="Trebuchet MS"/>
                <a:ea typeface="Trebuchet MS"/>
                <a:cs typeface="Trebuchet MS"/>
                <a:sym typeface="Trebuchet MS"/>
              </a:rPr>
              <a:t>p</a:t>
            </a:r>
            <a:r>
              <a:rPr lang="es" sz="2400" b="1" i="0" u="sng" strike="noStrike" cap="none">
                <a:solidFill>
                  <a:schemeClr val="dk1"/>
                </a:solidFill>
                <a:latin typeface="Trebuchet MS"/>
                <a:ea typeface="Trebuchet MS"/>
                <a:cs typeface="Trebuchet MS"/>
                <a:sym typeface="Trebuchet MS"/>
              </a:rPr>
              <a:t>rescindir de organo de fiscalización.</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El legislador elige esta opción en concordancia con el régimen de responsabilidad de los administradores que solo está pensado para administradores como personas humanas, excepto el consorcio de copropietarios que sí puede tener como administrador una persona jurídica -Art 2065 C.C.C.N.</a:t>
            </a:r>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200" b="0" i="0" u="none" strike="noStrike" cap="none">
                <a:solidFill>
                  <a:schemeClr val="dk1"/>
                </a:solidFill>
                <a:latin typeface="Trebuchet MS"/>
                <a:ea typeface="Trebuchet MS"/>
                <a:cs typeface="Trebuchet MS"/>
                <a:sym typeface="Trebuchet MS"/>
              </a:rPr>
              <a:t>ADMINISTRACIÓN Art 50</a:t>
            </a:r>
            <a:br>
              <a:rPr lang="es" sz="3200" b="0" i="0" u="none" strike="noStrike" cap="none">
                <a:solidFill>
                  <a:schemeClr val="dk1"/>
                </a:solidFill>
                <a:latin typeface="Trebuchet MS"/>
                <a:ea typeface="Trebuchet MS"/>
                <a:cs typeface="Trebuchet MS"/>
                <a:sym typeface="Trebuchet MS"/>
              </a:rPr>
            </a:br>
            <a:endParaRPr sz="3000" b="0" i="0" u="none" strike="noStrike" cap="none">
              <a:solidFill>
                <a:schemeClr val="dk1"/>
              </a:solidFill>
              <a:latin typeface="Old Standard TT"/>
              <a:ea typeface="Old Standard TT"/>
              <a:cs typeface="Old Standard TT"/>
              <a:sym typeface="Old Standard TT"/>
            </a:endParaRPr>
          </a:p>
        </p:txBody>
      </p:sp>
      <p:sp>
        <p:nvSpPr>
          <p:cNvPr id="324" name="Shape 324"/>
          <p:cNvSpPr txBox="1">
            <a:spLocks noGrp="1"/>
          </p:cNvSpPr>
          <p:nvPr>
            <p:ph type="body" idx="1"/>
          </p:nvPr>
        </p:nvSpPr>
        <p:spPr>
          <a:xfrm>
            <a:off x="285720" y="928676"/>
            <a:ext cx="8546583" cy="39982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endParaRPr sz="36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chemeClr val="dk1"/>
              </a:buClr>
              <a:buFont typeface="Arial"/>
              <a:buNone/>
            </a:pPr>
            <a:r>
              <a:rPr lang="es" sz="11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2000" b="0" i="0" u="none" strike="noStrike" cap="none">
                <a:solidFill>
                  <a:schemeClr val="dk1"/>
                </a:solidFill>
                <a:latin typeface="Trebuchet MS"/>
                <a:ea typeface="Trebuchet MS"/>
                <a:cs typeface="Trebuchet MS"/>
                <a:sym typeface="Trebuchet MS"/>
              </a:rPr>
              <a:t>Deberes  y obligaciones que prevé el  Art. 157 y debe inscribirse en el Registro : Art. 60 LGS.	Puede ser designado por plazo determinado o indeterminado (como SRL)</a:t>
            </a:r>
            <a:endParaRPr/>
          </a:p>
          <a:p>
            <a:pPr marL="457200" marR="0" lvl="0" indent="-22860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			 							</a:t>
            </a:r>
            <a:endParaRPr/>
          </a:p>
          <a:p>
            <a:pPr marL="0" marR="0" lvl="0" indent="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Al menos 1 miembro con domicilio real en el país. Los miembros extranjeros deben tener CDI y designar representante en el país y fijar domicilio.</a:t>
            </a:r>
            <a:endParaRPr/>
          </a:p>
          <a:p>
            <a:pPr marL="457200" marR="0" lvl="0" indent="-22860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						</a:t>
            </a:r>
            <a:r>
              <a:rPr lang="es" sz="2400" b="0" i="0" u="none" strike="noStrike" cap="none">
                <a:solidFill>
                  <a:schemeClr val="dk1"/>
                </a:solidFill>
                <a:latin typeface="Trebuchet MS"/>
                <a:ea typeface="Trebuchet MS"/>
                <a:cs typeface="Trebuchet MS"/>
                <a:sym typeface="Trebuchet MS"/>
              </a:rPr>
              <a:t>	</a:t>
            </a:r>
            <a:endParaRPr/>
          </a:p>
          <a:p>
            <a:pPr marL="0" marR="0" lvl="0" indent="0" algn="just" rtl="0">
              <a:lnSpc>
                <a:spcPct val="115000"/>
              </a:lnSpc>
              <a:spcBef>
                <a:spcPts val="0"/>
              </a:spcBef>
              <a:spcAft>
                <a:spcPts val="0"/>
              </a:spcAft>
              <a:buClr>
                <a:schemeClr val="dk1"/>
              </a:buClr>
              <a:buFont typeface="Trebuchet MS"/>
              <a:buNone/>
            </a:pPr>
            <a:endParaRPr sz="24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Old Standard TT"/>
                <a:ea typeface="Old Standard TT"/>
                <a:cs typeface="Old Standard TT"/>
                <a:sym typeface="Old Standard TT"/>
              </a:rPr>
              <a:t>Citaciones</a:t>
            </a:r>
            <a:endParaRPr sz="3000" b="0" i="0" u="none" strike="noStrike" cap="none">
              <a:solidFill>
                <a:schemeClr val="dk1"/>
              </a:solidFill>
              <a:latin typeface="Old Standard TT"/>
              <a:ea typeface="Old Standard TT"/>
              <a:cs typeface="Old Standard TT"/>
              <a:sym typeface="Old Standard TT"/>
            </a:endParaRPr>
          </a:p>
        </p:txBody>
      </p:sp>
      <p:sp>
        <p:nvSpPr>
          <p:cNvPr id="330" name="Shape 330"/>
          <p:cNvSpPr txBox="1">
            <a:spLocks noGrp="1"/>
          </p:cNvSpPr>
          <p:nvPr>
            <p:ph type="body" idx="1"/>
          </p:nvPr>
        </p:nvSpPr>
        <p:spPr>
          <a:xfrm>
            <a:off x="357158" y="1000113"/>
            <a:ext cx="8475145" cy="4143387"/>
          </a:xfrm>
          <a:prstGeom prst="rect">
            <a:avLst/>
          </a:prstGeom>
          <a:noFill/>
          <a:ln>
            <a:noFill/>
          </a:ln>
        </p:spPr>
        <p:txBody>
          <a:bodyPr spcFirstLastPara="1" wrap="square" lIns="91425" tIns="91425" rIns="91425" bIns="91425" anchor="t" anchorCtr="0">
            <a:noAutofit/>
          </a:bodyPr>
          <a:lstStyle/>
          <a:p>
            <a:pPr marL="0" marR="0" lvl="0" indent="457200" algn="just" rtl="0">
              <a:lnSpc>
                <a:spcPct val="115000"/>
              </a:lnSpc>
              <a:spcBef>
                <a:spcPts val="0"/>
              </a:spcBef>
              <a:spcAft>
                <a:spcPts val="0"/>
              </a:spcAft>
              <a:buClr>
                <a:schemeClr val="dk1"/>
              </a:buClr>
              <a:buFont typeface="Old Standard TT"/>
              <a:buNone/>
            </a:pPr>
            <a:r>
              <a:rPr lang="es" sz="2000" b="0" i="0" u="none" strike="noStrike" cap="none" dirty="0">
                <a:solidFill>
                  <a:schemeClr val="dk1"/>
                </a:solidFill>
                <a:latin typeface="Trebuchet MS"/>
                <a:ea typeface="Trebuchet MS"/>
                <a:cs typeface="Trebuchet MS"/>
                <a:sym typeface="Trebuchet MS"/>
              </a:rPr>
              <a:t>La citación a reuniones del órgano de administración y la información sobre el temario que se considerará podrá realizarse por medios electrónicos, debiendo asegurarse su recepción (art.51 segundo parrafo)</a:t>
            </a:r>
            <a:endParaRPr sz="2000" b="0" i="0" u="none" strike="noStrike" cap="none" dirty="0">
              <a:solidFill>
                <a:schemeClr val="dk1"/>
              </a:solidFill>
              <a:latin typeface="Trebuchet MS"/>
              <a:ea typeface="Trebuchet MS"/>
              <a:cs typeface="Trebuchet MS"/>
              <a:sym typeface="Trebuchet MS"/>
            </a:endParaRPr>
          </a:p>
          <a:p>
            <a:pPr marL="0" marR="0" lvl="0" indent="457200" algn="just" rtl="0">
              <a:lnSpc>
                <a:spcPct val="115000"/>
              </a:lnSpc>
              <a:spcBef>
                <a:spcPts val="0"/>
              </a:spcBef>
              <a:spcAft>
                <a:spcPts val="0"/>
              </a:spcAft>
              <a:buClr>
                <a:schemeClr val="dk1"/>
              </a:buClr>
              <a:buFont typeface="Old Standard TT"/>
              <a:buNone/>
            </a:pPr>
            <a:r>
              <a:rPr lang="es" sz="2000" b="0" i="0" u="sng" strike="noStrike" cap="none" dirty="0">
                <a:solidFill>
                  <a:schemeClr val="dk1"/>
                </a:solidFill>
                <a:latin typeface="Trebuchet MS"/>
                <a:ea typeface="Trebuchet MS"/>
                <a:cs typeface="Trebuchet MS"/>
                <a:sym typeface="Trebuchet MS"/>
              </a:rPr>
              <a:t>Las reuniones podrán hacerse en la sede social o fuera de ella, utilizando medios que les permitan a los participantes comunicarse simultáneamente entre ellos.</a:t>
            </a:r>
            <a:r>
              <a:rPr lang="es" sz="2000" b="0" i="0" u="none" strike="noStrike" cap="none" dirty="0">
                <a:solidFill>
                  <a:schemeClr val="dk1"/>
                </a:solidFill>
                <a:latin typeface="Trebuchet MS"/>
                <a:ea typeface="Trebuchet MS"/>
                <a:cs typeface="Trebuchet MS"/>
                <a:sym typeface="Trebuchet MS"/>
              </a:rPr>
              <a:t> </a:t>
            </a:r>
            <a:endParaRPr sz="2000" dirty="0"/>
          </a:p>
          <a:p>
            <a:pPr marL="457200" marR="0" lvl="0" indent="-228600" algn="just" rtl="0">
              <a:lnSpc>
                <a:spcPct val="115000"/>
              </a:lnSpc>
              <a:spcBef>
                <a:spcPts val="0"/>
              </a:spcBef>
              <a:spcAft>
                <a:spcPts val="0"/>
              </a:spcAft>
              <a:buClr>
                <a:schemeClr val="dk1"/>
              </a:buClr>
              <a:buFont typeface="Trebuchet MS"/>
              <a:buNone/>
            </a:pPr>
            <a:endParaRPr sz="2000" b="0" i="0" u="none" strike="noStrike" cap="none" dirty="0">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Old Standard TT"/>
              <a:buNone/>
            </a:pPr>
            <a:r>
              <a:rPr lang="es" sz="2000" b="0" i="0" u="none" strike="noStrike" cap="none" dirty="0">
                <a:solidFill>
                  <a:schemeClr val="dk1"/>
                </a:solidFill>
                <a:latin typeface="Trebuchet MS"/>
                <a:ea typeface="Trebuchet MS"/>
                <a:cs typeface="Trebuchet MS"/>
                <a:sym typeface="Trebuchet MS"/>
              </a:rPr>
              <a:t>El Acta deberá ser suscripta por el administrador o representante legal, debiendo guardarse las constancias. (Art. 51 Conf. C.C.C.N. Art. 158 inc a</a:t>
            </a:r>
            <a:r>
              <a:rPr lang="es" b="0" i="0" u="none" strike="noStrike" cap="none" dirty="0">
                <a:solidFill>
                  <a:schemeClr val="dk1"/>
                </a:solidFill>
                <a:latin typeface="Trebuchet MS"/>
                <a:ea typeface="Trebuchet MS"/>
                <a:cs typeface="Trebuchet MS"/>
                <a:sym typeface="Trebuchet MS"/>
              </a:rPr>
              <a:t>)</a:t>
            </a:r>
            <a:endParaRPr b="0" i="0" u="none" strike="noStrike" cap="none" dirty="0">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Trebuchet MS"/>
              <a:buNone/>
            </a:pPr>
            <a:r>
              <a:rPr lang="es" b="0" i="0" u="none" strike="noStrike" cap="none" dirty="0">
                <a:solidFill>
                  <a:schemeClr val="dk1"/>
                </a:solidFill>
                <a:latin typeface="Trebuchet MS"/>
                <a:ea typeface="Trebuchet MS"/>
                <a:cs typeface="Trebuchet MS"/>
                <a:sym typeface="Trebuchet MS"/>
              </a:rPr>
              <a:t>							</a:t>
            </a:r>
            <a:endParaRPr dirty="0"/>
          </a:p>
          <a:p>
            <a:pPr marL="0" marR="0" lvl="0" indent="0" algn="l" rtl="0">
              <a:lnSpc>
                <a:spcPct val="115000"/>
              </a:lnSpc>
              <a:spcBef>
                <a:spcPts val="0"/>
              </a:spcBef>
              <a:spcAft>
                <a:spcPts val="0"/>
              </a:spcAft>
              <a:buClr>
                <a:schemeClr val="dk1"/>
              </a:buClr>
              <a:buFont typeface="Old Standard TT"/>
              <a:buNone/>
            </a:pPr>
            <a:endParaRPr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200" b="0" i="0" u="none" strike="noStrike" cap="none">
                <a:solidFill>
                  <a:schemeClr val="dk1"/>
                </a:solidFill>
                <a:latin typeface="Trebuchet MS"/>
                <a:ea typeface="Trebuchet MS"/>
                <a:cs typeface="Trebuchet MS"/>
                <a:sym typeface="Trebuchet MS"/>
              </a:rPr>
              <a:t>TRÁMITE LEGISLATIVO</a:t>
            </a:r>
            <a:br>
              <a:rPr lang="es" sz="3200" b="0" i="0" u="none" strike="noStrike" cap="none">
                <a:solidFill>
                  <a:schemeClr val="dk1"/>
                </a:solidFill>
                <a:latin typeface="Trebuchet MS"/>
                <a:ea typeface="Trebuchet MS"/>
                <a:cs typeface="Trebuchet MS"/>
                <a:sym typeface="Trebuchet MS"/>
              </a:rPr>
            </a:br>
            <a:endParaRPr sz="3000" b="0" i="0" u="none" strike="noStrike" cap="none">
              <a:solidFill>
                <a:schemeClr val="dk1"/>
              </a:solidFill>
              <a:latin typeface="Old Standard TT"/>
              <a:ea typeface="Old Standard TT"/>
              <a:cs typeface="Old Standard TT"/>
              <a:sym typeface="Old Standard TT"/>
            </a:endParaRPr>
          </a:p>
        </p:txBody>
      </p:sp>
      <p:sp>
        <p:nvSpPr>
          <p:cNvPr id="120" name="Shape 120"/>
          <p:cNvSpPr txBox="1">
            <a:spLocks noGrp="1"/>
          </p:cNvSpPr>
          <p:nvPr>
            <p:ph type="body" idx="1"/>
          </p:nvPr>
        </p:nvSpPr>
        <p:spPr>
          <a:xfrm>
            <a:off x="285724" y="1214428"/>
            <a:ext cx="8520599" cy="339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 sz="2000" b="0" i="0" u="none" strike="noStrike" cap="none" dirty="0">
                <a:solidFill>
                  <a:schemeClr val="dk1"/>
                </a:solidFill>
                <a:latin typeface="Trebuchet MS"/>
                <a:ea typeface="Trebuchet MS"/>
                <a:cs typeface="Trebuchet MS"/>
                <a:sym typeface="Trebuchet MS"/>
              </a:rPr>
              <a:t>Fecha de publicación en el Boletín Oficial: 12 de abril de 2017, la  Ley 27.349 que fuera sancionada el 29 de marzo de 2017.</a:t>
            </a:r>
            <a:endParaRPr dirty="0"/>
          </a:p>
          <a:p>
            <a:pPr marL="0" marR="0" lvl="0" indent="0" algn="just" rtl="0">
              <a:lnSpc>
                <a:spcPct val="100000"/>
              </a:lnSpc>
              <a:spcBef>
                <a:spcPts val="0"/>
              </a:spcBef>
              <a:spcAft>
                <a:spcPts val="0"/>
              </a:spcAft>
              <a:buClr>
                <a:schemeClr val="dk1"/>
              </a:buClr>
              <a:buFont typeface="Arial"/>
              <a:buNone/>
            </a:pPr>
            <a:r>
              <a:rPr lang="es" sz="2000" b="0" i="0" u="none" strike="noStrike" cap="none" dirty="0">
                <a:solidFill>
                  <a:schemeClr val="dk1"/>
                </a:solidFill>
                <a:latin typeface="Trebuchet MS"/>
                <a:ea typeface="Trebuchet MS"/>
                <a:cs typeface="Trebuchet MS"/>
                <a:sym typeface="Trebuchet MS"/>
              </a:rPr>
              <a:t>La ley dispone que en 60 días se reglamentará por el PEN (art 67). Ademas los Registros Públicos dictaran las normas reglamentarias necesarias para la registracion de la sociedad por acciones simplificadas (arts. 36 in fine, 38 in fine)</a:t>
            </a:r>
            <a:endParaRPr sz="2000" b="0" i="0" u="none" strike="noStrike" cap="none" dirty="0">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endParaRPr sz="2000" u="sng" dirty="0">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000" b="0" i="0" u="sng" strike="noStrike" cap="none" dirty="0">
                <a:solidFill>
                  <a:schemeClr val="dk1"/>
                </a:solidFill>
                <a:latin typeface="Trebuchet MS"/>
                <a:ea typeface="Trebuchet MS"/>
                <a:cs typeface="Trebuchet MS"/>
                <a:sym typeface="Trebuchet MS"/>
              </a:rPr>
              <a:t>Hoy tenemos re</a:t>
            </a:r>
            <a:r>
              <a:rPr lang="es" sz="2000" u="sng" dirty="0">
                <a:latin typeface="Trebuchet MS"/>
                <a:ea typeface="Trebuchet MS"/>
                <a:cs typeface="Trebuchet MS"/>
                <a:sym typeface="Trebuchet MS"/>
              </a:rPr>
              <a:t>glamentada la SAS por medio de la Resolución General 6/2017 de IGJ, y 8/2017 que rige a partir del 1/9/2017, asi como Provincia de Buenos Aires</a:t>
            </a:r>
            <a:r>
              <a:rPr lang="es" sz="2000" u="sng" dirty="0" smtClean="0">
                <a:latin typeface="Trebuchet MS"/>
                <a:ea typeface="Trebuchet MS"/>
                <a:cs typeface="Trebuchet MS"/>
                <a:sym typeface="Trebuchet MS"/>
              </a:rPr>
              <a:t>, </a:t>
            </a:r>
            <a:r>
              <a:rPr lang="es" sz="2000" u="sng" dirty="0">
                <a:latin typeface="Trebuchet MS"/>
                <a:ea typeface="Trebuchet MS"/>
                <a:cs typeface="Trebuchet MS"/>
                <a:sym typeface="Trebuchet MS"/>
              </a:rPr>
              <a:t>Misiones, Chubut, </a:t>
            </a:r>
            <a:r>
              <a:rPr lang="es" sz="2000" u="sng" dirty="0" smtClean="0">
                <a:latin typeface="Trebuchet MS"/>
                <a:ea typeface="Trebuchet MS"/>
                <a:cs typeface="Trebuchet MS"/>
                <a:sym typeface="Trebuchet MS"/>
              </a:rPr>
              <a:t>Córdoba</a:t>
            </a:r>
            <a:r>
              <a:rPr lang="es-ES_tradnl" sz="2000" u="sng" dirty="0" smtClean="0">
                <a:latin typeface="Trebuchet MS"/>
                <a:ea typeface="Trebuchet MS"/>
                <a:cs typeface="Trebuchet MS"/>
                <a:sym typeface="Trebuchet MS"/>
              </a:rPr>
              <a:t>, Santa Fe, Tucumán con sus respectivas reglamentaciones locales y  Formosa -en proceso de reglamentación aún no vigente-</a:t>
            </a:r>
            <a:r>
              <a:rPr lang="es" sz="2000" u="sng" dirty="0" smtClean="0">
                <a:latin typeface="Trebuchet MS"/>
                <a:ea typeface="Trebuchet MS"/>
                <a:cs typeface="Trebuchet MS"/>
                <a:sym typeface="Trebuchet MS"/>
              </a:rPr>
              <a:t>. </a:t>
            </a:r>
            <a:r>
              <a:rPr lang="es" sz="2000" b="0" i="0" u="sng" strike="noStrike" cap="none" dirty="0" smtClean="0">
                <a:solidFill>
                  <a:schemeClr val="dk1"/>
                </a:solidFill>
                <a:latin typeface="Trebuchet MS"/>
                <a:ea typeface="Trebuchet MS"/>
                <a:cs typeface="Trebuchet MS"/>
                <a:sym typeface="Trebuchet MS"/>
              </a:rPr>
              <a:t> </a:t>
            </a:r>
            <a:r>
              <a:rPr lang="es-ES_tradnl" sz="2000" b="0" i="0" u="sng" strike="noStrike" cap="none" dirty="0" err="1" smtClean="0">
                <a:solidFill>
                  <a:schemeClr val="dk1"/>
                </a:solidFill>
                <a:latin typeface="Trebuchet MS"/>
                <a:ea typeface="Trebuchet MS"/>
                <a:cs typeface="Trebuchet MS"/>
                <a:sym typeface="Trebuchet MS"/>
              </a:rPr>
              <a:t>c</a:t>
            </a:r>
            <a:endParaRPr sz="2000" b="0" i="0" u="none" strike="noStrike" cap="none" dirty="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Art. 51 continuación:</a:t>
            </a:r>
            <a:endParaRPr/>
          </a:p>
        </p:txBody>
      </p:sp>
      <p:sp>
        <p:nvSpPr>
          <p:cNvPr id="336" name="Shape 336"/>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Representación legal: La representación legal de la sociedad también podrá estar a cargo de una o más personas humanas, socios o no, designadas en la forma prevista en el instrumento constitutivo. </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A falta de previsión en el instrumento constitutivo, su designación le corresponderá a la reunión de socios o en su caso al socio único.</a:t>
            </a:r>
            <a:endParaRPr/>
          </a:p>
          <a:p>
            <a:pPr marL="0" marR="0" lvl="0" indent="0" algn="l" rtl="0">
              <a:lnSpc>
                <a:spcPct val="115000"/>
              </a:lnSpc>
              <a:spcBef>
                <a:spcPts val="1600"/>
              </a:spcBef>
              <a:spcAft>
                <a:spcPts val="0"/>
              </a:spcAft>
              <a:buClr>
                <a:schemeClr val="dk1"/>
              </a:buClr>
              <a:buFont typeface="Old Standard TT"/>
              <a:buNone/>
            </a:pPr>
            <a:endParaRPr sz="24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Art. 51 último párrafo:</a:t>
            </a:r>
            <a:endParaRPr/>
          </a:p>
        </p:txBody>
      </p:sp>
      <p:sp>
        <p:nvSpPr>
          <p:cNvPr id="342" name="Shape 342"/>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El representante legal podrá celebrar y ejecutar todos los actos y contratos comprendidos en el objeto social ó que se relacionen directa o indirectamente con el mismo.</a:t>
            </a:r>
            <a:endParaRPr/>
          </a:p>
          <a:p>
            <a:pPr marL="0" marR="0" lvl="0" indent="0" algn="just" rtl="0">
              <a:lnSpc>
                <a:spcPct val="115000"/>
              </a:lnSpc>
              <a:spcBef>
                <a:spcPts val="1600"/>
              </a:spcBef>
              <a:spcAft>
                <a:spcPts val="0"/>
              </a:spcAft>
              <a:buClr>
                <a:schemeClr val="dk1"/>
              </a:buClr>
              <a:buFont typeface="Old Standard TT"/>
              <a:buNone/>
            </a:pPr>
            <a:r>
              <a:rPr lang="es" sz="2400" u="sng">
                <a:latin typeface="Trebuchet MS"/>
                <a:ea typeface="Trebuchet MS"/>
                <a:cs typeface="Trebuchet MS"/>
                <a:sym typeface="Trebuchet MS"/>
              </a:rPr>
              <a:t>Dif. con el a</a:t>
            </a:r>
            <a:r>
              <a:rPr lang="es" sz="2400" b="0" i="0" u="sng" strike="noStrike" cap="none">
                <a:solidFill>
                  <a:schemeClr val="dk1"/>
                </a:solidFill>
                <a:latin typeface="Trebuchet MS"/>
                <a:ea typeface="Trebuchet MS"/>
                <a:cs typeface="Trebuchet MS"/>
                <a:sym typeface="Trebuchet MS"/>
              </a:rPr>
              <a:t>ctual Art. 58 L.G.S:</a:t>
            </a:r>
            <a:r>
              <a:rPr lang="es" sz="2400" b="0" i="0" u="none" strike="noStrike" cap="none">
                <a:solidFill>
                  <a:schemeClr val="dk1"/>
                </a:solidFill>
                <a:latin typeface="Trebuchet MS"/>
                <a:ea typeface="Trebuchet MS"/>
                <a:cs typeface="Trebuchet MS"/>
                <a:sym typeface="Trebuchet MS"/>
              </a:rPr>
              <a:t> El  administrador o el representante que de acuerdo con el contrato o por disposición de la ley tenga la representación de la sociedad, obliga a ésta por todos los actos que no sean notoriamente extraños al objeto social. …”</a:t>
            </a:r>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400" b="0" i="0" u="none" strike="noStrike" cap="none">
                <a:solidFill>
                  <a:schemeClr val="dk1"/>
                </a:solidFill>
                <a:latin typeface="Old Standard TT"/>
                <a:ea typeface="Old Standard TT"/>
                <a:cs typeface="Old Standard TT"/>
                <a:sym typeface="Old Standard TT"/>
              </a:rPr>
              <a:t>Responsabilidades de los administradores</a:t>
            </a:r>
            <a:endParaRPr sz="2400" b="0" i="0" u="none" strike="noStrike" cap="none">
              <a:solidFill>
                <a:schemeClr val="dk1"/>
              </a:solidFill>
              <a:latin typeface="Old Standard TT"/>
              <a:ea typeface="Old Standard TT"/>
              <a:cs typeface="Old Standard TT"/>
              <a:sym typeface="Old Standard TT"/>
            </a:endParaRPr>
          </a:p>
        </p:txBody>
      </p:sp>
      <p:sp>
        <p:nvSpPr>
          <p:cNvPr id="348" name="Shape 348"/>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Old Standard TT"/>
              <a:buNone/>
            </a:pPr>
            <a:r>
              <a:rPr lang="es" sz="1800" b="0" i="0" u="none" strike="noStrike" cap="none">
                <a:solidFill>
                  <a:schemeClr val="dk1"/>
                </a:solidFill>
                <a:latin typeface="Old Standard TT"/>
                <a:ea typeface="Old Standard TT"/>
                <a:cs typeface="Old Standard TT"/>
                <a:sym typeface="Old Standard TT"/>
              </a:rPr>
              <a:t>Art. 52: </a:t>
            </a:r>
            <a:endParaRPr sz="1800" b="0" i="0" u="none" strike="noStrike" cap="none">
              <a:solidFill>
                <a:schemeClr val="dk1"/>
              </a:solidFill>
              <a:latin typeface="Old Standard TT"/>
              <a:ea typeface="Old Standard TT"/>
              <a:cs typeface="Old Standard TT"/>
              <a:sym typeface="Old Standard TT"/>
            </a:endParaRPr>
          </a:p>
        </p:txBody>
      </p:sp>
      <p:sp>
        <p:nvSpPr>
          <p:cNvPr id="349" name="Shape 349"/>
          <p:cNvSpPr txBox="1"/>
          <p:nvPr/>
        </p:nvSpPr>
        <p:spPr>
          <a:xfrm>
            <a:off x="285720" y="1071552"/>
            <a:ext cx="8546454" cy="3774048"/>
          </a:xfrm>
          <a:prstGeom prst="rect">
            <a:avLst/>
          </a:prstGeom>
          <a:noFill/>
          <a:ln>
            <a:noFill/>
          </a:ln>
        </p:spPr>
        <p:txBody>
          <a:bodyPr spcFirstLastPara="1" wrap="square" lIns="91425" tIns="91425" rIns="91425" bIns="91425" anchor="ctr" anchorCtr="0">
            <a:noAutofit/>
          </a:bodyPr>
          <a:lstStyle/>
          <a:p>
            <a:pPr marL="457200" marR="0" lvl="0" indent="-228600" algn="just" rtl="0">
              <a:lnSpc>
                <a:spcPct val="115000"/>
              </a:lnSpc>
              <a:spcBef>
                <a:spcPts val="0"/>
              </a:spcBef>
              <a:spcAft>
                <a:spcPts val="0"/>
              </a:spcAft>
              <a:buClr>
                <a:schemeClr val="dk1"/>
              </a:buClr>
              <a:buFont typeface="Trebuchet MS"/>
              <a:buNone/>
            </a:pPr>
            <a:r>
              <a:rPr lang="es" sz="1800" b="0" i="0" u="none" strike="noStrike" cap="none">
                <a:solidFill>
                  <a:schemeClr val="dk1"/>
                </a:solidFill>
                <a:latin typeface="Trebuchet MS"/>
                <a:ea typeface="Trebuchet MS"/>
                <a:cs typeface="Trebuchet MS"/>
                <a:sym typeface="Trebuchet MS"/>
              </a:rPr>
              <a:t>Le son aplicables los deberes, obligaciones y responsabilidades del art. 157 L.G.S. : DIRECTORES de S.A. (271 A 279 LGS, 59 LGS, 159 y 160 CCCN.) </a:t>
            </a:r>
            <a:endParaRPr/>
          </a:p>
          <a:p>
            <a:pPr marL="0" marR="0" lvl="0" indent="0" algn="just" rtl="0">
              <a:lnSpc>
                <a:spcPct val="115000"/>
              </a:lnSpc>
              <a:spcBef>
                <a:spcPts val="0"/>
              </a:spcBef>
              <a:spcAft>
                <a:spcPts val="0"/>
              </a:spcAft>
              <a:buClr>
                <a:schemeClr val="dk1"/>
              </a:buClr>
              <a:buFont typeface="Trebuchet MS"/>
              <a:buNone/>
            </a:pPr>
            <a:r>
              <a:rPr lang="es" sz="1800" b="0" i="0" u="none" strike="noStrike" cap="none">
                <a:solidFill>
                  <a:schemeClr val="dk1"/>
                </a:solidFill>
                <a:latin typeface="Trebuchet MS"/>
                <a:ea typeface="Trebuchet MS"/>
                <a:cs typeface="Trebuchet MS"/>
                <a:sym typeface="Trebuchet MS"/>
              </a:rPr>
              <a:t>Responsabilidad: se extiende además a los </a:t>
            </a:r>
            <a:r>
              <a:rPr lang="es" sz="1800" b="0" i="0" u="sng" strike="noStrike" cap="none">
                <a:solidFill>
                  <a:schemeClr val="dk1"/>
                </a:solidFill>
                <a:latin typeface="Trebuchet MS"/>
                <a:ea typeface="Trebuchet MS"/>
                <a:cs typeface="Trebuchet MS"/>
                <a:sym typeface="Trebuchet MS"/>
              </a:rPr>
              <a:t>ADMINISTRADORES DE HECHO.</a:t>
            </a:r>
            <a:r>
              <a:rPr lang="es" sz="1800" b="0" i="0" u="none" strike="noStrike" cap="none">
                <a:solidFill>
                  <a:schemeClr val="dk1"/>
                </a:solidFill>
                <a:latin typeface="Trebuchet MS"/>
                <a:ea typeface="Trebuchet MS"/>
                <a:cs typeface="Trebuchet MS"/>
                <a:sym typeface="Trebuchet MS"/>
              </a:rPr>
              <a:t> Se extiende a quienes intervinieren en una actividad positiva de gestión, administración o dirección de la sociedad, aún respecto de los actos en los que no intervinieron, si la actuación administrativa es habitual.</a:t>
            </a:r>
            <a:endParaRPr/>
          </a:p>
          <a:p>
            <a:pPr marL="0" marR="0" lvl="0" indent="0" algn="just" rtl="0">
              <a:lnSpc>
                <a:spcPct val="115000"/>
              </a:lnSpc>
              <a:spcBef>
                <a:spcPts val="0"/>
              </a:spcBef>
              <a:spcAft>
                <a:spcPts val="0"/>
              </a:spcAft>
              <a:buClr>
                <a:schemeClr val="dk1"/>
              </a:buClr>
              <a:buFont typeface="Trebuchet MS"/>
              <a:buNone/>
            </a:pPr>
            <a:r>
              <a:rPr lang="es" sz="1800" b="0" i="0" u="none" strike="noStrike" cap="none">
                <a:solidFill>
                  <a:schemeClr val="dk1"/>
                </a:solidFill>
                <a:latin typeface="Trebuchet MS"/>
                <a:ea typeface="Trebuchet MS"/>
                <a:cs typeface="Trebuchet MS"/>
                <a:sym typeface="Trebuchet MS"/>
              </a:rPr>
              <a:t>Incorpora la doctrina sin antecedentes normativos hasta ahora, salvo por el controlante de hecho, que no es lo mismo.</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311704" y="0"/>
            <a:ext cx="8520599" cy="19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355" name="Shape 355"/>
          <p:cNvSpPr txBox="1">
            <a:spLocks noGrp="1"/>
          </p:cNvSpPr>
          <p:nvPr>
            <p:ph type="body" idx="1"/>
          </p:nvPr>
        </p:nvSpPr>
        <p:spPr>
          <a:xfrm>
            <a:off x="418983" y="191996"/>
            <a:ext cx="8475000" cy="435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endParaRPr sz="16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16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16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1600" b="0" i="0" u="none" strike="noStrike" cap="none">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r>
              <a:rPr lang="es" b="0" i="0" u="none" strike="noStrike" cap="none">
                <a:solidFill>
                  <a:schemeClr val="dk1"/>
                </a:solidFill>
                <a:latin typeface="Verdana"/>
                <a:ea typeface="Verdana"/>
                <a:cs typeface="Verdana"/>
                <a:sym typeface="Verdana"/>
              </a:rPr>
              <a:t>GOBIERNO Art 53: La reunión de socios es el órgano de Gobierno de las S.A.S. ( Similar a S.R.L.)</a:t>
            </a:r>
            <a:endParaRPr/>
          </a:p>
          <a:p>
            <a:pPr marL="0" marR="0" lvl="0" indent="0" algn="l" rtl="0">
              <a:lnSpc>
                <a:spcPct val="100000"/>
              </a:lnSpc>
              <a:spcBef>
                <a:spcPts val="0"/>
              </a:spcBef>
              <a:spcAft>
                <a:spcPts val="0"/>
              </a:spcAft>
              <a:buClr>
                <a:schemeClr val="dk1"/>
              </a:buClr>
              <a:buFont typeface="Arial"/>
              <a:buNone/>
            </a:pPr>
            <a:endParaRPr b="0" i="0" u="none" strike="noStrike" cap="none">
              <a:solidFill>
                <a:schemeClr val="dk1"/>
              </a:solidFill>
              <a:latin typeface="Verdana"/>
              <a:ea typeface="Verdana"/>
              <a:cs typeface="Verdana"/>
              <a:sym typeface="Verdana"/>
            </a:endParaRPr>
          </a:p>
          <a:p>
            <a:pPr marL="457200" marR="0" lvl="0" indent="-76200" algn="just" rtl="0">
              <a:lnSpc>
                <a:spcPct val="100000"/>
              </a:lnSpc>
              <a:spcBef>
                <a:spcPts val="0"/>
              </a:spcBef>
              <a:spcAft>
                <a:spcPts val="0"/>
              </a:spcAft>
              <a:buClr>
                <a:schemeClr val="dk1"/>
              </a:buClr>
              <a:buFont typeface="Arial"/>
              <a:buNone/>
            </a:pPr>
            <a:r>
              <a:rPr lang="es" b="0" i="0" u="none" strike="noStrike" cap="none">
                <a:solidFill>
                  <a:schemeClr val="dk1"/>
                </a:solidFill>
                <a:latin typeface="Verdana"/>
                <a:ea typeface="Verdana"/>
                <a:cs typeface="Verdana"/>
                <a:sym typeface="Verdana"/>
              </a:rPr>
              <a:t>-</a:t>
            </a:r>
            <a:r>
              <a:rPr lang="es" b="0" i="0" u="sng" strike="noStrike" cap="none">
                <a:solidFill>
                  <a:schemeClr val="dk1"/>
                </a:solidFill>
                <a:latin typeface="Verdana"/>
                <a:ea typeface="Verdana"/>
                <a:cs typeface="Verdana"/>
                <a:sym typeface="Verdana"/>
              </a:rPr>
              <a:t>Pueden celebrarse reuniones de socios en la sede social o fuera de ella,  asi como también reuniones a distancia: utilizando medios de comunicación simultanea. </a:t>
            </a:r>
            <a:endParaRPr u="sng"/>
          </a:p>
          <a:p>
            <a:pPr marL="457200" marR="0" lvl="0" indent="-76200" algn="just" rtl="0">
              <a:lnSpc>
                <a:spcPct val="100000"/>
              </a:lnSpc>
              <a:spcBef>
                <a:spcPts val="0"/>
              </a:spcBef>
              <a:spcAft>
                <a:spcPts val="0"/>
              </a:spcAft>
              <a:buClr>
                <a:schemeClr val="dk1"/>
              </a:buClr>
              <a:buFont typeface="Arial"/>
              <a:buNone/>
            </a:pPr>
            <a:endParaRPr b="0" i="0" u="none" strike="noStrike" cap="none">
              <a:solidFill>
                <a:schemeClr val="dk1"/>
              </a:solidFill>
              <a:latin typeface="Verdana"/>
              <a:ea typeface="Verdana"/>
              <a:cs typeface="Verdana"/>
              <a:sym typeface="Verdana"/>
            </a:endParaRPr>
          </a:p>
          <a:p>
            <a:pPr marL="457200" marR="0" lvl="0" indent="-76200" algn="just" rtl="0">
              <a:lnSpc>
                <a:spcPct val="100000"/>
              </a:lnSpc>
              <a:spcBef>
                <a:spcPts val="0"/>
              </a:spcBef>
              <a:spcAft>
                <a:spcPts val="0"/>
              </a:spcAft>
              <a:buClr>
                <a:schemeClr val="dk1"/>
              </a:buClr>
              <a:buFont typeface="Arial"/>
              <a:buNone/>
            </a:pPr>
            <a:r>
              <a:rPr lang="es" b="0" i="0" u="none" strike="noStrike" cap="none">
                <a:solidFill>
                  <a:schemeClr val="dk1"/>
                </a:solidFill>
                <a:latin typeface="Verdana"/>
                <a:ea typeface="Verdana"/>
                <a:cs typeface="Verdana"/>
                <a:sym typeface="Verdana"/>
              </a:rPr>
              <a:t>-Acta suscripta por administrador o representante legal, y guarda de las constancias según el medio utilizado.					 								</a:t>
            </a:r>
            <a:endParaRPr/>
          </a:p>
          <a:p>
            <a:pPr marL="457200" marR="0" lvl="0" indent="-228600" algn="just" rtl="0">
              <a:lnSpc>
                <a:spcPct val="115000"/>
              </a:lnSpc>
              <a:spcBef>
                <a:spcPts val="0"/>
              </a:spcBef>
              <a:spcAft>
                <a:spcPts val="0"/>
              </a:spcAft>
              <a:buClr>
                <a:schemeClr val="dk1"/>
              </a:buClr>
              <a:buFont typeface="Trebuchet MS"/>
              <a:buNone/>
            </a:pPr>
            <a:r>
              <a:rPr lang="es" b="0" i="0" u="none" strike="noStrike" cap="none">
                <a:solidFill>
                  <a:schemeClr val="dk1"/>
                </a:solidFill>
                <a:latin typeface="Verdana"/>
                <a:ea typeface="Verdana"/>
                <a:cs typeface="Verdana"/>
                <a:sym typeface="Verdana"/>
              </a:rPr>
              <a:t> -+ Consulta a los socios, o declaración escrita de todos los socios.								</a:t>
            </a:r>
            <a:endParaRPr/>
          </a:p>
          <a:p>
            <a:pPr marL="457200" marR="0" lvl="0" indent="-228600" algn="just" rtl="0">
              <a:lnSpc>
                <a:spcPct val="115000"/>
              </a:lnSpc>
              <a:spcBef>
                <a:spcPts val="0"/>
              </a:spcBef>
              <a:spcAft>
                <a:spcPts val="0"/>
              </a:spcAft>
              <a:buClr>
                <a:schemeClr val="dk1"/>
              </a:buClr>
              <a:buFont typeface="Trebuchet MS"/>
              <a:buNone/>
            </a:pPr>
            <a:endParaRPr sz="1600" b="0" i="0" u="none" strike="noStrike" cap="none">
              <a:solidFill>
                <a:schemeClr val="dk1"/>
              </a:solidFill>
              <a:latin typeface="Verdana"/>
              <a:ea typeface="Verdana"/>
              <a:cs typeface="Verdana"/>
              <a:sym typeface="Verdan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361" name="Shape 361"/>
          <p:cNvSpPr txBox="1">
            <a:spLocks noGrp="1"/>
          </p:cNvSpPr>
          <p:nvPr>
            <p:ph type="body" idx="1"/>
          </p:nvPr>
        </p:nvSpPr>
        <p:spPr>
          <a:xfrm>
            <a:off x="311704" y="445025"/>
            <a:ext cx="8520599" cy="4123800"/>
          </a:xfrm>
          <a:prstGeom prst="rect">
            <a:avLst/>
          </a:prstGeom>
          <a:noFill/>
          <a:ln>
            <a:noFill/>
          </a:ln>
        </p:spPr>
        <p:txBody>
          <a:bodyPr spcFirstLastPara="1" wrap="square" lIns="91425" tIns="91425" rIns="91425" bIns="91425" anchor="t" anchorCtr="0">
            <a:noAutofit/>
          </a:bodyPr>
          <a:lstStyle/>
          <a:p>
            <a:pPr marL="457200" marR="0" lvl="0" indent="-228600" algn="just" rtl="0">
              <a:lnSpc>
                <a:spcPct val="115000"/>
              </a:lnSpc>
              <a:spcBef>
                <a:spcPts val="0"/>
              </a:spcBef>
              <a:spcAft>
                <a:spcPts val="0"/>
              </a:spcAft>
              <a:buClr>
                <a:schemeClr val="dk1"/>
              </a:buClr>
              <a:buFont typeface="Old Standard TT"/>
              <a:buNone/>
            </a:pPr>
            <a:endParaRPr sz="2400" b="0" i="0" u="none" strike="noStrike" cap="none">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Old Standard TT"/>
              <a:buNone/>
            </a:pPr>
            <a:endParaRPr sz="2400" b="0" i="0" u="none" strike="noStrike" cap="none">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Old Standard TT"/>
              <a:buNone/>
            </a:pPr>
            <a:r>
              <a:rPr lang="es" b="0" i="0" u="sng" strike="noStrike" cap="none">
                <a:solidFill>
                  <a:schemeClr val="dk1"/>
                </a:solidFill>
                <a:latin typeface="Trebuchet MS"/>
                <a:ea typeface="Trebuchet MS"/>
                <a:cs typeface="Trebuchet MS"/>
                <a:sym typeface="Trebuchet MS"/>
              </a:rPr>
              <a:t>Convocatoria: al domicilio denunciado. </a:t>
            </a:r>
            <a:endParaRPr u="sng"/>
          </a:p>
          <a:p>
            <a:pPr marL="457200" marR="0" lvl="0" indent="-228600" algn="just" rtl="0">
              <a:lnSpc>
                <a:spcPct val="115000"/>
              </a:lnSpc>
              <a:spcBef>
                <a:spcPts val="0"/>
              </a:spcBef>
              <a:spcAft>
                <a:spcPts val="0"/>
              </a:spcAft>
              <a:buClr>
                <a:schemeClr val="dk1"/>
              </a:buClr>
              <a:buFont typeface="Old Standard TT"/>
              <a:buNone/>
            </a:pPr>
            <a:r>
              <a:rPr lang="es" b="0" i="0" u="sng" strike="noStrike" cap="none">
                <a:solidFill>
                  <a:schemeClr val="dk1"/>
                </a:solidFill>
                <a:latin typeface="Trebuchet MS"/>
                <a:ea typeface="Trebuchet MS"/>
                <a:cs typeface="Trebuchet MS"/>
                <a:sym typeface="Trebuchet MS"/>
              </a:rPr>
              <a:t>No es por edictos sino que la comunicación es al socio. </a:t>
            </a:r>
            <a:endParaRPr u="sng"/>
          </a:p>
          <a:p>
            <a:pPr marL="457200" marR="0" lvl="0" indent="-228600" algn="just" rtl="0">
              <a:lnSpc>
                <a:spcPct val="115000"/>
              </a:lnSpc>
              <a:spcBef>
                <a:spcPts val="0"/>
              </a:spcBef>
              <a:spcAft>
                <a:spcPts val="0"/>
              </a:spcAft>
              <a:buClr>
                <a:schemeClr val="dk1"/>
              </a:buClr>
              <a:buFont typeface="Old Standard TT"/>
              <a:buNone/>
            </a:pPr>
            <a:endParaRPr b="0" i="0" u="none" strike="noStrike" cap="none">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Old Standard TT"/>
              <a:buNone/>
            </a:pPr>
            <a:r>
              <a:rPr lang="es" b="0" i="0" u="none" strike="noStrike" cap="none">
                <a:solidFill>
                  <a:schemeClr val="dk1"/>
                </a:solidFill>
                <a:latin typeface="Trebuchet MS"/>
                <a:ea typeface="Trebuchet MS"/>
                <a:cs typeface="Trebuchet MS"/>
                <a:sym typeface="Trebuchet MS"/>
              </a:rPr>
              <a:t>Toda comunicación o citación deberá dirigirse al domicilio expresado en el instrumento constitutivo, salvo que se haya notificado su cambio al órgano de administración.  (como en las SRL). </a:t>
            </a:r>
            <a:endParaRPr/>
          </a:p>
          <a:p>
            <a:pPr marL="457200" marR="0" lvl="0" indent="-228600" algn="just" rtl="0">
              <a:lnSpc>
                <a:spcPct val="115000"/>
              </a:lnSpc>
              <a:spcBef>
                <a:spcPts val="0"/>
              </a:spcBef>
              <a:spcAft>
                <a:spcPts val="0"/>
              </a:spcAft>
              <a:buClr>
                <a:schemeClr val="dk1"/>
              </a:buClr>
              <a:buFont typeface="Trebuchet MS"/>
              <a:buNone/>
            </a:pPr>
            <a:endParaRPr b="0" i="0" u="none" strike="noStrike" cap="none">
              <a:solidFill>
                <a:schemeClr val="dk1"/>
              </a:solidFill>
              <a:latin typeface="Trebuchet MS"/>
              <a:ea typeface="Trebuchet MS"/>
              <a:cs typeface="Trebuchet MS"/>
              <a:sym typeface="Trebuchet MS"/>
            </a:endParaRPr>
          </a:p>
          <a:p>
            <a:pPr marL="457200" marR="0" lvl="0" indent="-228600" algn="just" rtl="0">
              <a:lnSpc>
                <a:spcPct val="115000"/>
              </a:lnSpc>
              <a:spcBef>
                <a:spcPts val="0"/>
              </a:spcBef>
              <a:spcAft>
                <a:spcPts val="0"/>
              </a:spcAft>
              <a:buClr>
                <a:schemeClr val="dk1"/>
              </a:buClr>
              <a:buFont typeface="Trebuchet MS"/>
              <a:buNone/>
            </a:pPr>
            <a:r>
              <a:rPr lang="es" b="0" i="0" u="none" strike="noStrike" cap="none">
                <a:solidFill>
                  <a:schemeClr val="dk1"/>
                </a:solidFill>
                <a:latin typeface="Trebuchet MS"/>
                <a:ea typeface="Trebuchet MS"/>
                <a:cs typeface="Trebuchet MS"/>
                <a:sym typeface="Trebuchet MS"/>
              </a:rPr>
              <a:t>FISCALIZACION: </a:t>
            </a:r>
            <a:r>
              <a:rPr lang="es" b="0" i="0" u="sng" strike="noStrike" cap="none">
                <a:solidFill>
                  <a:schemeClr val="dk1"/>
                </a:solidFill>
                <a:latin typeface="Trebuchet MS"/>
                <a:ea typeface="Trebuchet MS"/>
                <a:cs typeface="Trebuchet MS"/>
                <a:sym typeface="Trebuchet MS"/>
              </a:rPr>
              <a:t>es opcional </a:t>
            </a:r>
            <a:r>
              <a:rPr lang="es" b="0" i="0" u="none" strike="noStrike" cap="none">
                <a:solidFill>
                  <a:schemeClr val="dk1"/>
                </a:solidFill>
                <a:latin typeface="Trebuchet MS"/>
                <a:ea typeface="Trebuchet MS"/>
                <a:cs typeface="Trebuchet MS"/>
                <a:sym typeface="Trebuchet MS"/>
              </a:rPr>
              <a:t>y supletoriamente se regirá por las normas de la L.G.S.</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Reformas del instrumento constitutivo.</a:t>
            </a:r>
            <a:endParaRPr/>
          </a:p>
        </p:txBody>
      </p:sp>
      <p:sp>
        <p:nvSpPr>
          <p:cNvPr id="367" name="Shape 367"/>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Las reformas del instrumento constitutivo se adoptarán conforme el procedimiento y requisitos previstos en el mismo y se inscribirán en el registro público.</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Libertad total: no hay restricciones, se podrá imponer unanimidad ó mayorías muy flexibles, adecuar las cláusulas según el tema, la importancia, por clases de acciones, por montos en relación a los contratos a celebrar… etc.</a:t>
            </a:r>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Arts 55 y 56 remiten a la LGS.</a:t>
            </a:r>
            <a:endParaRPr/>
          </a:p>
          <a:p>
            <a:pPr marL="0" marR="0" lvl="0" indent="0" algn="just"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373" name="Shape 373"/>
          <p:cNvSpPr txBox="1">
            <a:spLocks noGrp="1"/>
          </p:cNvSpPr>
          <p:nvPr>
            <p:ph type="body" idx="1"/>
          </p:nvPr>
        </p:nvSpPr>
        <p:spPr>
          <a:xfrm>
            <a:off x="311704" y="1394149"/>
            <a:ext cx="8520599" cy="31746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3000" b="0" i="0" u="sng" strike="noStrike" cap="none">
                <a:solidFill>
                  <a:schemeClr val="dk1"/>
                </a:solidFill>
                <a:latin typeface="Trebuchet MS"/>
                <a:ea typeface="Trebuchet MS"/>
                <a:cs typeface="Trebuchet MS"/>
                <a:sym typeface="Trebuchet MS"/>
              </a:rPr>
              <a:t>Disolución y liquidación</a:t>
            </a:r>
            <a:r>
              <a:rPr lang="es" sz="3000" b="0" i="0" u="none" strike="noStrike" cap="none">
                <a:solidFill>
                  <a:schemeClr val="dk1"/>
                </a:solidFill>
                <a:latin typeface="Trebuchet MS"/>
                <a:ea typeface="Trebuchet MS"/>
                <a:cs typeface="Trebuchet MS"/>
                <a:sym typeface="Trebuchet MS"/>
              </a:rPr>
              <a:t>: Pueden preverse causales disolutorias voluntarias en el instrumento constitutivo, también se disolverá por decisión de los socios, o del socio único, o por las causales de la ley 19.550. </a:t>
            </a:r>
            <a:r>
              <a:rPr lang="es" sz="11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a:p>
            <a:pPr marL="0" marR="0" lvl="0" indent="0" algn="just"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ART. 57 L.27.349</a:t>
            </a:r>
            <a:endParaRPr/>
          </a:p>
        </p:txBody>
      </p:sp>
      <p:sp>
        <p:nvSpPr>
          <p:cNvPr id="379" name="Shape 379"/>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Resolución de conflictos:</a:t>
            </a:r>
            <a:endParaRPr/>
          </a:p>
          <a:p>
            <a:pPr marL="0" marR="0" lvl="0" indent="0" algn="just" rtl="0">
              <a:lnSpc>
                <a:spcPct val="100000"/>
              </a:lnSpc>
              <a:spcBef>
                <a:spcPts val="0"/>
              </a:spcBef>
              <a:spcAft>
                <a:spcPts val="0"/>
              </a:spcAft>
              <a:buClr>
                <a:schemeClr val="dk1"/>
              </a:buClr>
              <a:buFont typeface="Arial"/>
              <a:buNone/>
            </a:pPr>
            <a:r>
              <a:rPr lang="es" sz="2400" b="0" i="0" u="sng" strike="noStrike" cap="none">
                <a:solidFill>
                  <a:schemeClr val="dk1"/>
                </a:solidFill>
                <a:latin typeface="Trebuchet MS"/>
                <a:ea typeface="Trebuchet MS"/>
                <a:cs typeface="Trebuchet MS"/>
                <a:sym typeface="Trebuchet MS"/>
              </a:rPr>
              <a:t>Intentar</a:t>
            </a:r>
            <a:r>
              <a:rPr lang="es" sz="2400" b="0" i="0" u="none" strike="noStrike" cap="none">
                <a:solidFill>
                  <a:schemeClr val="dk1"/>
                </a:solidFill>
                <a:latin typeface="Trebuchet MS"/>
                <a:ea typeface="Trebuchet MS"/>
                <a:cs typeface="Trebuchet MS"/>
                <a:sym typeface="Trebuchet MS"/>
              </a:rPr>
              <a:t> solucionar amigablemente el diferendo, controversia o reclamo.-</a:t>
            </a:r>
            <a:endParaRPr/>
          </a:p>
          <a:p>
            <a:pPr marL="0" marR="0" lvl="0" indent="0" algn="just" rtl="0">
              <a:lnSpc>
                <a:spcPct val="100000"/>
              </a:lnSpc>
              <a:spcBef>
                <a:spcPts val="0"/>
              </a:spcBef>
              <a:spcAft>
                <a:spcPts val="0"/>
              </a:spcAft>
              <a:buClr>
                <a:schemeClr val="dk1"/>
              </a:buClr>
              <a:buFont typeface="Arial"/>
              <a:buNone/>
            </a:pPr>
            <a:endParaRPr sz="24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400" b="0" i="0" u="none" strike="noStrike" cap="none">
                <a:solidFill>
                  <a:schemeClr val="dk1"/>
                </a:solidFill>
                <a:latin typeface="Trebuchet MS"/>
                <a:ea typeface="Trebuchet MS"/>
                <a:cs typeface="Trebuchet MS"/>
                <a:sym typeface="Trebuchet MS"/>
              </a:rPr>
              <a:t>Puede preverse la intervención de árbitros. </a:t>
            </a:r>
            <a:endParaRPr/>
          </a:p>
          <a:p>
            <a:pPr marL="0" marR="0" lvl="0" indent="0" algn="just" rtl="0">
              <a:lnSpc>
                <a:spcPct val="100000"/>
              </a:lnSpc>
              <a:spcBef>
                <a:spcPts val="0"/>
              </a:spcBef>
              <a:spcAft>
                <a:spcPts val="0"/>
              </a:spcAft>
              <a:buClr>
                <a:schemeClr val="dk1"/>
              </a:buClr>
              <a:buFont typeface="Arial"/>
              <a:buNone/>
            </a:pPr>
            <a:endParaRPr sz="24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Arial"/>
              <a:buNone/>
            </a:pPr>
            <a:r>
              <a:rPr lang="es" sz="2400" b="0" i="0" u="none" strike="noStrike" cap="none">
                <a:solidFill>
                  <a:schemeClr val="dk1"/>
                </a:solidFill>
                <a:latin typeface="Trebuchet MS"/>
                <a:ea typeface="Trebuchet MS"/>
                <a:cs typeface="Trebuchet MS"/>
                <a:sym typeface="Trebuchet MS"/>
              </a:rPr>
              <a:t>Deberá haber </a:t>
            </a:r>
            <a:r>
              <a:rPr lang="es" sz="2400" b="0" i="0" u="sng" strike="noStrike" cap="none">
                <a:solidFill>
                  <a:schemeClr val="dk1"/>
                </a:solidFill>
                <a:latin typeface="Trebuchet MS"/>
                <a:ea typeface="Trebuchet MS"/>
                <a:cs typeface="Trebuchet MS"/>
                <a:sym typeface="Trebuchet MS"/>
              </a:rPr>
              <a:t>cláusulas concretas de mediación y arbitraje, </a:t>
            </a:r>
            <a:r>
              <a:rPr lang="es" sz="2400" b="0" i="0" u="none" strike="noStrike" cap="none">
                <a:solidFill>
                  <a:schemeClr val="dk1"/>
                </a:solidFill>
                <a:latin typeface="Trebuchet MS"/>
                <a:ea typeface="Trebuchet MS"/>
                <a:cs typeface="Trebuchet MS"/>
                <a:sym typeface="Trebuchet MS"/>
              </a:rPr>
              <a:t>ya remitiendo al procedimiento determinado para que no sea una expresión de deseos.</a:t>
            </a:r>
            <a:endParaRPr/>
          </a:p>
          <a:p>
            <a:pPr marL="0" marR="0" lvl="0" indent="0" algn="just" rtl="0">
              <a:lnSpc>
                <a:spcPct val="115000"/>
              </a:lnSpc>
              <a:spcBef>
                <a:spcPts val="0"/>
              </a:spcBef>
              <a:spcAft>
                <a:spcPts val="0"/>
              </a:spcAft>
              <a:buClr>
                <a:schemeClr val="dk1"/>
              </a:buClr>
              <a:buFont typeface="Arial"/>
              <a:buNone/>
            </a:pPr>
            <a:endParaRPr sz="24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sng" strike="noStrike" cap="none">
                <a:solidFill>
                  <a:schemeClr val="dk1"/>
                </a:solidFill>
                <a:latin typeface="Trebuchet MS"/>
                <a:ea typeface="Trebuchet MS"/>
                <a:cs typeface="Trebuchet MS"/>
                <a:sym typeface="Trebuchet MS"/>
              </a:rPr>
              <a:t>Art. 58 Contabilidad/ Libros</a:t>
            </a:r>
            <a:endParaRPr/>
          </a:p>
        </p:txBody>
      </p:sp>
      <p:sp>
        <p:nvSpPr>
          <p:cNvPr id="385" name="Shape 385"/>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 S.A.S deberá llevar contabilidad, que deberán asentarse en el Libro de Inventario y Balances.</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 AFIP determinará el contenido y forma de presentación a través de aplicativos o sistemas informáticos o electrónicos de información abreviada. </a:t>
            </a:r>
            <a:endParaRPr/>
          </a:p>
          <a:p>
            <a:pPr marL="0" marR="0" lvl="0" indent="0" algn="just" rtl="0">
              <a:lnSpc>
                <a:spcPct val="115000"/>
              </a:lnSpc>
              <a:spcBef>
                <a:spcPts val="1600"/>
              </a:spcBef>
              <a:spcAft>
                <a:spcPts val="0"/>
              </a:spcAft>
              <a:buClr>
                <a:srgbClr val="000000"/>
              </a:buClr>
              <a:buFont typeface="Arial"/>
              <a:buNone/>
            </a:pPr>
            <a:r>
              <a:rPr lang="es" sz="2400" b="0" i="0" u="none" strike="noStrike" cap="none">
                <a:solidFill>
                  <a:schemeClr val="dk1"/>
                </a:solidFill>
                <a:latin typeface="Trebuchet MS"/>
                <a:ea typeface="Trebuchet MS"/>
                <a:cs typeface="Trebuchet MS"/>
                <a:sym typeface="Trebuchet MS"/>
              </a:rPr>
              <a:t>Libros: Registros mediante medios digitales y/o página Web.</a:t>
            </a:r>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Shape 390"/>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000" b="0" i="0" u="none" strike="noStrike" cap="none" dirty="0" smtClean="0">
                <a:solidFill>
                  <a:schemeClr val="dk1"/>
                </a:solidFill>
                <a:latin typeface="Old Standard TT"/>
                <a:ea typeface="Old Standard TT"/>
                <a:cs typeface="Old Standard TT"/>
                <a:sym typeface="Old Standard TT"/>
              </a:rPr>
              <a:t>Simplificaci</a:t>
            </a:r>
            <a:r>
              <a:rPr lang="es-ES_tradnl" sz="2000" b="0" i="0" u="none" strike="noStrike" cap="none" dirty="0" smtClean="0">
                <a:solidFill>
                  <a:schemeClr val="dk1"/>
                </a:solidFill>
                <a:latin typeface="Old Standard TT"/>
                <a:ea typeface="Old Standard TT"/>
                <a:cs typeface="Old Standard TT"/>
                <a:sym typeface="Old Standard TT"/>
              </a:rPr>
              <a:t>ó</a:t>
            </a:r>
            <a:r>
              <a:rPr lang="es" sz="2000" b="0" i="0" u="none" strike="noStrike" cap="none" dirty="0" smtClean="0">
                <a:solidFill>
                  <a:schemeClr val="dk1"/>
                </a:solidFill>
                <a:latin typeface="Old Standard TT"/>
                <a:ea typeface="Old Standard TT"/>
                <a:cs typeface="Old Standard TT"/>
                <a:sym typeface="Old Standard TT"/>
              </a:rPr>
              <a:t>n </a:t>
            </a:r>
            <a:r>
              <a:rPr lang="es" sz="2000" b="0" i="0" u="none" strike="noStrike" cap="none" dirty="0">
                <a:solidFill>
                  <a:schemeClr val="dk1"/>
                </a:solidFill>
                <a:latin typeface="Old Standard TT"/>
                <a:ea typeface="Old Standard TT"/>
                <a:cs typeface="Old Standard TT"/>
                <a:sym typeface="Old Standard TT"/>
              </a:rPr>
              <a:t>de tramites</a:t>
            </a:r>
            <a:endParaRPr sz="2000" b="0" i="0" u="none" strike="noStrike" cap="none" dirty="0">
              <a:solidFill>
                <a:schemeClr val="dk1"/>
              </a:solidFill>
              <a:latin typeface="Old Standard TT"/>
              <a:ea typeface="Old Standard TT"/>
              <a:cs typeface="Old Standard TT"/>
              <a:sym typeface="Old Standard TT"/>
            </a:endParaRPr>
          </a:p>
        </p:txBody>
      </p:sp>
      <p:sp>
        <p:nvSpPr>
          <p:cNvPr id="391" name="Shape 391"/>
          <p:cNvSpPr txBox="1">
            <a:spLocks noGrp="1"/>
          </p:cNvSpPr>
          <p:nvPr>
            <p:ph type="body" idx="1"/>
          </p:nvPr>
        </p:nvSpPr>
        <p:spPr>
          <a:xfrm>
            <a:off x="428596" y="928676"/>
            <a:ext cx="8377723" cy="4354384"/>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Arial"/>
              <a:buNone/>
            </a:pPr>
            <a:r>
              <a:rPr lang="es" sz="2000" b="0" i="0" u="sng" strike="noStrike" cap="none">
                <a:solidFill>
                  <a:schemeClr val="dk1"/>
                </a:solidFill>
                <a:latin typeface="Trebuchet MS"/>
                <a:ea typeface="Trebuchet MS"/>
                <a:cs typeface="Trebuchet MS"/>
                <a:sym typeface="Trebuchet MS"/>
              </a:rPr>
              <a:t>Bancos:</a:t>
            </a:r>
            <a:r>
              <a:rPr lang="es" sz="2000" b="0" i="0" u="none" strike="noStrike" cap="none">
                <a:solidFill>
                  <a:schemeClr val="dk1"/>
                </a:solidFill>
                <a:latin typeface="Trebuchet MS"/>
                <a:ea typeface="Trebuchet MS"/>
                <a:cs typeface="Trebuchet MS"/>
                <a:sym typeface="Trebuchet MS"/>
              </a:rPr>
              <a:t>  apertura de cuenta con la presentación de la inscripción registral y el CUIT.</a:t>
            </a:r>
            <a:endParaRPr/>
          </a:p>
          <a:p>
            <a:pPr marL="0" marR="0" lvl="0" indent="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Plazo máximo a determinarse.</a:t>
            </a:r>
            <a:endParaRPr/>
          </a:p>
          <a:p>
            <a:pPr marL="0" marR="0" lvl="0" indent="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No obligadas a otorgar crédito.</a:t>
            </a:r>
            <a:endParaRPr/>
          </a:p>
          <a:p>
            <a:pPr marL="0" marR="0" lvl="0" indent="0" algn="just" rtl="0">
              <a:lnSpc>
                <a:spcPct val="115000"/>
              </a:lnSpc>
              <a:spcBef>
                <a:spcPts val="0"/>
              </a:spcBef>
              <a:spcAft>
                <a:spcPts val="0"/>
              </a:spcAft>
              <a:buClr>
                <a:schemeClr val="dk1"/>
              </a:buClr>
              <a:buFont typeface="Trebuchet MS"/>
              <a:buNone/>
            </a:pPr>
            <a:endParaRPr sz="2000" b="0" i="0" u="sng" strike="noStrike" cap="none">
              <a:solidFill>
                <a:schemeClr val="dk1"/>
              </a:solidFill>
              <a:latin typeface="Trebuchet MS"/>
              <a:ea typeface="Trebuchet MS"/>
              <a:cs typeface="Trebuchet MS"/>
              <a:sym typeface="Trebuchet MS"/>
            </a:endParaRPr>
          </a:p>
          <a:p>
            <a:pPr marL="0" marR="0" lvl="0" indent="0" algn="just" rtl="0">
              <a:lnSpc>
                <a:spcPct val="115000"/>
              </a:lnSpc>
              <a:spcBef>
                <a:spcPts val="0"/>
              </a:spcBef>
              <a:spcAft>
                <a:spcPts val="0"/>
              </a:spcAft>
              <a:buClr>
                <a:schemeClr val="dk1"/>
              </a:buClr>
              <a:buFont typeface="Trebuchet MS"/>
              <a:buNone/>
            </a:pPr>
            <a:r>
              <a:rPr lang="es" sz="2000" b="0" i="0" u="sng" strike="noStrike" cap="none">
                <a:solidFill>
                  <a:schemeClr val="dk1"/>
                </a:solidFill>
                <a:latin typeface="Trebuchet MS"/>
                <a:ea typeface="Trebuchet MS"/>
                <a:cs typeface="Trebuchet MS"/>
                <a:sym typeface="Trebuchet MS"/>
              </a:rPr>
              <a:t>AFIP:	</a:t>
            </a:r>
            <a:r>
              <a:rPr lang="es" sz="2000" b="0" i="0" u="none" strike="noStrike" cap="none">
                <a:solidFill>
                  <a:schemeClr val="dk1"/>
                </a:solidFill>
                <a:latin typeface="Trebuchet MS"/>
                <a:ea typeface="Trebuchet MS"/>
                <a:cs typeface="Trebuchet MS"/>
                <a:sym typeface="Trebuchet MS"/>
              </a:rPr>
              <a:t>Obtención de CUIT dentro de las 24 horas de presentado el trámite, sin necesidad de prueba de su domicilio en el momento de iniciar el trámite, el cual deberá acreditarse dentro de los 12 meses de constituida.</a:t>
            </a:r>
            <a:endParaRPr/>
          </a:p>
          <a:p>
            <a:pPr marL="0" marR="0" lvl="0" indent="0" algn="just" rtl="0">
              <a:lnSpc>
                <a:spcPct val="115000"/>
              </a:lnSpc>
              <a:spcBef>
                <a:spcPts val="0"/>
              </a:spcBef>
              <a:spcAft>
                <a:spcPts val="0"/>
              </a:spcAft>
              <a:buClr>
                <a:schemeClr val="dk1"/>
              </a:buClr>
              <a:buFont typeface="Trebuchet MS"/>
              <a:buNone/>
            </a:pPr>
            <a:r>
              <a:rPr lang="es" sz="2000" b="0" i="0" u="none" strike="noStrike" cap="none">
                <a:solidFill>
                  <a:schemeClr val="dk1"/>
                </a:solidFill>
                <a:latin typeface="Trebuchet MS"/>
                <a:ea typeface="Trebuchet MS"/>
                <a:cs typeface="Trebuchet MS"/>
                <a:sym typeface="Trebuchet MS"/>
              </a:rPr>
              <a:t>Obtención de CDI por los socios no residentes dentro de las 24 horas</a:t>
            </a:r>
            <a:endParaRPr/>
          </a:p>
          <a:p>
            <a:pPr marL="0" marR="0" lvl="0" indent="0" algn="l" rtl="0">
              <a:lnSpc>
                <a:spcPct val="115000"/>
              </a:lnSpc>
              <a:spcBef>
                <a:spcPts val="0"/>
              </a:spcBef>
              <a:spcAft>
                <a:spcPts val="0"/>
              </a:spcAft>
              <a:buClr>
                <a:schemeClr val="dk1"/>
              </a:buClr>
              <a:buFont typeface="Old Standard TT"/>
              <a:buNone/>
            </a:pPr>
            <a:endParaRPr sz="20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 sz="3000" b="0" i="0" u="none" strike="noStrike" cap="none">
                <a:solidFill>
                  <a:schemeClr val="dk1"/>
                </a:solidFill>
                <a:latin typeface="Trebuchet MS"/>
                <a:ea typeface="Trebuchet MS"/>
                <a:cs typeface="Trebuchet MS"/>
                <a:sym typeface="Trebuchet MS"/>
              </a:rPr>
              <a:t>LEY DE APOYO AL CAPITAL EMPRENDEDOR</a:t>
            </a:r>
            <a:endParaRPr/>
          </a:p>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Trebuchet MS"/>
              <a:ea typeface="Trebuchet MS"/>
              <a:cs typeface="Trebuchet MS"/>
              <a:sym typeface="Trebuchet MS"/>
            </a:endParaRPr>
          </a:p>
        </p:txBody>
      </p:sp>
      <p:sp>
        <p:nvSpPr>
          <p:cNvPr id="126" name="Shape 126"/>
          <p:cNvSpPr txBox="1">
            <a:spLocks noGrp="1"/>
          </p:cNvSpPr>
          <p:nvPr>
            <p:ph type="body" idx="1"/>
          </p:nvPr>
        </p:nvSpPr>
        <p:spPr>
          <a:xfrm>
            <a:off x="311704" y="879801"/>
            <a:ext cx="8520599" cy="448019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400" b="0" i="0" u="none" strike="noStrike" cap="none" dirty="0">
                <a:solidFill>
                  <a:schemeClr val="dk1"/>
                </a:solidFill>
                <a:latin typeface="Trebuchet MS"/>
                <a:ea typeface="Trebuchet MS"/>
                <a:cs typeface="Trebuchet MS"/>
                <a:sym typeface="Trebuchet MS"/>
              </a:rPr>
              <a:t>Estructura de la Ley: 68 artículos – 5 títulos:</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1-Apoyo al capital emprendedor.</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2-Sistemas de financiamiento colectivo.</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						</a:t>
            </a:r>
            <a:endParaRPr dirty="0"/>
          </a:p>
          <a:p>
            <a:pPr marL="0" marR="0" lvl="0" indent="0" algn="just" rtl="0">
              <a:lnSpc>
                <a:spcPct val="100000"/>
              </a:lnSpc>
              <a:spcBef>
                <a:spcPts val="0"/>
              </a:spcBef>
              <a:spcAft>
                <a:spcPts val="0"/>
              </a:spcAft>
              <a:buClr>
                <a:schemeClr val="dk1"/>
              </a:buClr>
              <a:buFont typeface="Arial"/>
              <a:buNone/>
            </a:pPr>
            <a:r>
              <a:rPr lang="es" sz="2400" b="0" i="0" u="sng" strike="noStrike" cap="none" dirty="0">
                <a:solidFill>
                  <a:schemeClr val="dk1"/>
                </a:solidFill>
                <a:latin typeface="Trebuchet MS"/>
                <a:ea typeface="Trebuchet MS"/>
                <a:cs typeface="Trebuchet MS"/>
                <a:sym typeface="Trebuchet MS"/>
              </a:rPr>
              <a:t>3-Sociedad por Acciones Simplificada (S.A.S.): nuevo tipo social independiente de los otros 4 títulos, no hay condicionamientos de tipo de emprendedor para poder utilizar la S.A.S.</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4-Otras disposiciones: Programa “Fondo Semilla”</a:t>
            </a:r>
            <a:endParaRPr dirty="0"/>
          </a:p>
          <a:p>
            <a:pPr marL="0" marR="0" lvl="0" indent="0" algn="just" rtl="0">
              <a:lnSpc>
                <a:spcPct val="100000"/>
              </a:lnSpc>
              <a:spcBef>
                <a:spcPts val="0"/>
              </a:spcBef>
              <a:spcAft>
                <a:spcPts val="0"/>
              </a:spcAft>
              <a:buClr>
                <a:schemeClr val="dk1"/>
              </a:buClr>
              <a:buFont typeface="Arial"/>
              <a:buNone/>
            </a:pPr>
            <a:r>
              <a:rPr lang="es" sz="2400" b="0" i="0" u="none" strike="noStrike" cap="none" dirty="0">
                <a:solidFill>
                  <a:schemeClr val="dk1"/>
                </a:solidFill>
                <a:latin typeface="Trebuchet MS"/>
                <a:ea typeface="Trebuchet MS"/>
                <a:cs typeface="Trebuchet MS"/>
                <a:sym typeface="Trebuchet MS"/>
              </a:rPr>
              <a:t>5-Disposiciones generales: Consejo Federal de Apoyo a Emprendedores</a:t>
            </a:r>
            <a:endParaRPr dirty="0"/>
          </a:p>
          <a:p>
            <a:pPr marL="0" marR="0" lvl="0" indent="0" algn="just" rtl="0">
              <a:lnSpc>
                <a:spcPct val="115000"/>
              </a:lnSpc>
              <a:spcBef>
                <a:spcPts val="0"/>
              </a:spcBef>
              <a:spcAft>
                <a:spcPts val="0"/>
              </a:spcAft>
              <a:buClr>
                <a:schemeClr val="dk1"/>
              </a:buClr>
              <a:buFont typeface="Old Standard TT"/>
              <a:buNone/>
            </a:pPr>
            <a:endParaRPr sz="2400" b="0" i="0" u="none" strike="noStrike" cap="none" dirty="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ART. 62 TRANSFORMACION EN SAS</a:t>
            </a:r>
            <a:endParaRPr/>
          </a:p>
        </p:txBody>
      </p:sp>
      <p:sp>
        <p:nvSpPr>
          <p:cNvPr id="397" name="Shape 397"/>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Las sociedades constituidas conforme a la Ley General de Sociedades 19.550, t.o. 1984 podrán transformarse en S.A.S, siéndoles aplicables las disposiciones de este título.</a:t>
            </a:r>
            <a:endParaRPr/>
          </a:p>
          <a:p>
            <a:pPr marL="0" marR="0" lvl="0" indent="0" algn="just" rtl="0">
              <a:lnSpc>
                <a:spcPct val="115000"/>
              </a:lnSpc>
              <a:spcBef>
                <a:spcPts val="1600"/>
              </a:spcBef>
              <a:spcAft>
                <a:spcPts val="0"/>
              </a:spcAft>
              <a:buClr>
                <a:schemeClr val="dk1"/>
              </a:buClr>
              <a:buFont typeface="Old Standard TT"/>
              <a:buNone/>
            </a:pPr>
            <a:r>
              <a:rPr lang="es" sz="2400" b="0" i="0" u="none" strike="noStrike" cap="none">
                <a:solidFill>
                  <a:schemeClr val="dk1"/>
                </a:solidFill>
                <a:latin typeface="Trebuchet MS"/>
                <a:ea typeface="Trebuchet MS"/>
                <a:cs typeface="Trebuchet MS"/>
                <a:sym typeface="Trebuchet MS"/>
              </a:rPr>
              <a:t>Los registros públicos deberán dictar las normas reglamentarias aplicables al procedimiento de transformación. </a:t>
            </a:r>
            <a:endParaRPr/>
          </a:p>
          <a:p>
            <a:pPr marL="0" marR="0" lvl="0" indent="0" algn="l" rtl="0">
              <a:lnSpc>
                <a:spcPct val="115000"/>
              </a:lnSpc>
              <a:spcBef>
                <a:spcPts val="1600"/>
              </a:spcBef>
              <a:spcAft>
                <a:spcPts val="0"/>
              </a:spcAft>
              <a:buClr>
                <a:schemeClr val="dk1"/>
              </a:buClr>
              <a:buFont typeface="Old Standard TT"/>
              <a:buNone/>
            </a:pPr>
            <a:endParaRPr sz="2400" b="0" i="0" u="none" strike="noStrike" cap="none">
              <a:solidFill>
                <a:schemeClr val="dk1"/>
              </a:solidFill>
              <a:latin typeface="Trebuchet MS"/>
              <a:ea typeface="Trebuchet MS"/>
              <a:cs typeface="Trebuchet MS"/>
              <a:sym typeface="Trebuchet MS"/>
            </a:endParaRPr>
          </a:p>
          <a:p>
            <a:pPr marL="0" marR="0" lvl="0" indent="0" algn="l" rtl="0">
              <a:lnSpc>
                <a:spcPct val="115000"/>
              </a:lnSpc>
              <a:spcBef>
                <a:spcPts val="1600"/>
              </a:spcBef>
              <a:spcAft>
                <a:spcPts val="0"/>
              </a:spcAft>
              <a:buClr>
                <a:schemeClr val="dk1"/>
              </a:buClr>
              <a:buFont typeface="Old Standard TT"/>
              <a:buNone/>
            </a:pPr>
            <a:endParaRPr sz="24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403" name="Shape 403"/>
          <p:cNvSpPr txBox="1">
            <a:spLocks noGrp="1"/>
          </p:cNvSpPr>
          <p:nvPr>
            <p:ph type="body" idx="1"/>
          </p:nvPr>
        </p:nvSpPr>
        <p:spPr>
          <a:xfrm>
            <a:off x="311704" y="445025"/>
            <a:ext cx="8520599" cy="41238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1"/>
              </a:buClr>
              <a:buFont typeface="Old Standard TT"/>
              <a:buNone/>
            </a:pPr>
            <a:endParaRPr sz="3000" b="0" i="0" u="none" strike="noStrike" cap="none">
              <a:solidFill>
                <a:schemeClr val="dk1"/>
              </a:solidFill>
              <a:latin typeface="Trebuchet MS"/>
              <a:ea typeface="Trebuchet MS"/>
              <a:cs typeface="Trebuchet MS"/>
              <a:sym typeface="Trebuchet MS"/>
            </a:endParaRPr>
          </a:p>
          <a:p>
            <a:pPr marL="0" marR="0" lvl="0" indent="0" algn="ctr" rtl="0">
              <a:lnSpc>
                <a:spcPct val="115000"/>
              </a:lnSpc>
              <a:spcBef>
                <a:spcPts val="1600"/>
              </a:spcBef>
              <a:spcAft>
                <a:spcPts val="0"/>
              </a:spcAft>
              <a:buClr>
                <a:schemeClr val="dk1"/>
              </a:buClr>
              <a:buFont typeface="Old Standard TT"/>
              <a:buNone/>
            </a:pPr>
            <a:endParaRPr sz="3000" b="0" i="0" u="none" strike="noStrike" cap="none">
              <a:solidFill>
                <a:schemeClr val="dk1"/>
              </a:solidFill>
              <a:latin typeface="Trebuchet MS"/>
              <a:ea typeface="Trebuchet MS"/>
              <a:cs typeface="Trebuchet MS"/>
              <a:sym typeface="Trebuchet MS"/>
            </a:endParaRPr>
          </a:p>
          <a:p>
            <a:pPr marL="0" marR="0" lvl="0" indent="0" algn="ctr" rtl="0">
              <a:lnSpc>
                <a:spcPct val="115000"/>
              </a:lnSpc>
              <a:spcBef>
                <a:spcPts val="1600"/>
              </a:spcBef>
              <a:spcAft>
                <a:spcPts val="0"/>
              </a:spcAft>
              <a:buClr>
                <a:schemeClr val="dk1"/>
              </a:buClr>
              <a:buFont typeface="Old Standard TT"/>
              <a:buNone/>
            </a:pPr>
            <a:r>
              <a:rPr lang="es" sz="3000" b="0" i="0" u="none" strike="noStrike" cap="none">
                <a:solidFill>
                  <a:schemeClr val="dk1"/>
                </a:solidFill>
                <a:latin typeface="Trebuchet MS"/>
                <a:ea typeface="Trebuchet MS"/>
                <a:cs typeface="Trebuchet MS"/>
                <a:sym typeface="Trebuchet MS"/>
              </a:rPr>
              <a:t>Hasta pronto... </a:t>
            </a:r>
            <a:endParaRPr/>
          </a:p>
          <a:p>
            <a:pPr marL="0" marR="0" lvl="0" indent="0" algn="ctr" rtl="0">
              <a:lnSpc>
                <a:spcPct val="115000"/>
              </a:lnSpc>
              <a:spcBef>
                <a:spcPts val="1600"/>
              </a:spcBef>
              <a:spcAft>
                <a:spcPts val="0"/>
              </a:spcAft>
              <a:buClr>
                <a:schemeClr val="dk1"/>
              </a:buClr>
              <a:buFont typeface="Old Standard TT"/>
              <a:buNone/>
            </a:pPr>
            <a:r>
              <a:rPr lang="es" sz="3600" b="0" i="0" u="none" strike="noStrike" cap="none">
                <a:solidFill>
                  <a:schemeClr val="dk1"/>
                </a:solidFill>
                <a:latin typeface="Trebuchet MS"/>
                <a:ea typeface="Trebuchet MS"/>
                <a:cs typeface="Trebuchet MS"/>
                <a:sym typeface="Trebuchet MS"/>
              </a:rPr>
              <a:t>MUCHAS GRACIAS!!</a:t>
            </a:r>
            <a:endParaRPr/>
          </a:p>
          <a:p>
            <a:pPr marL="914400" marR="0" lvl="0" indent="457200" algn="l" rtl="0">
              <a:lnSpc>
                <a:spcPct val="115000"/>
              </a:lnSpc>
              <a:spcBef>
                <a:spcPts val="1600"/>
              </a:spcBef>
              <a:spcAft>
                <a:spcPts val="0"/>
              </a:spcAft>
              <a:buClr>
                <a:schemeClr val="dk1"/>
              </a:buClr>
              <a:buFont typeface="Old Standard TT"/>
              <a:buNone/>
            </a:pPr>
            <a:r>
              <a:rPr lang="es">
                <a:latin typeface="Trebuchet MS"/>
                <a:ea typeface="Trebuchet MS"/>
                <a:cs typeface="Trebuchet MS"/>
                <a:sym typeface="Trebuchet MS"/>
              </a:rPr>
              <a:t>                 </a:t>
            </a:r>
            <a:r>
              <a:rPr lang="es" sz="2000" b="0" i="0" u="none" strike="noStrike" cap="none">
                <a:solidFill>
                  <a:schemeClr val="dk1"/>
                </a:solidFill>
                <a:latin typeface="Trebuchet MS"/>
                <a:ea typeface="Trebuchet MS"/>
                <a:cs typeface="Trebuchet MS"/>
                <a:sym typeface="Trebuchet MS"/>
              </a:rPr>
              <a:t>Pilar M. Rodríguez Acquarone</a:t>
            </a:r>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409" name="Shape 409"/>
          <p:cNvSpPr txBox="1">
            <a:spLocks noGrp="1"/>
          </p:cNvSpPr>
          <p:nvPr>
            <p:ph type="body" idx="1"/>
          </p:nvPr>
        </p:nvSpPr>
        <p:spPr>
          <a:xfrm>
            <a:off x="244029" y="351925"/>
            <a:ext cx="8520599" cy="42441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1- “Análisis del proyecto de ley de sociedad por acciones simplificada.”</a:t>
            </a:r>
            <a:endParaRPr/>
          </a:p>
          <a:p>
            <a:pPr marL="0" marR="0" lvl="0" indent="0" algn="just" rtl="0">
              <a:lnSpc>
                <a:spcPct val="120000"/>
              </a:lnSpc>
              <a:spcBef>
                <a:spcPts val="100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Autor: </a:t>
            </a:r>
            <a:r>
              <a:rPr lang="es" sz="1400" b="0" i="0" u="none" strike="noStrike" cap="none">
                <a:solidFill>
                  <a:srgbClr val="000000"/>
                </a:solidFill>
                <a:latin typeface="Trebuchet MS"/>
                <a:ea typeface="Trebuchet MS"/>
                <a:cs typeface="Trebuchet MS"/>
                <a:sym typeface="Trebuchet MS"/>
              </a:rPr>
              <a:t>Abdala, Martín E. </a:t>
            </a:r>
            <a:endParaRPr/>
          </a:p>
          <a:p>
            <a:pPr marL="0" marR="0" lvl="0" indent="0" algn="just" rtl="0">
              <a:lnSpc>
                <a:spcPct val="120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Publicado en: </a:t>
            </a:r>
            <a:r>
              <a:rPr lang="es" sz="1400" b="0" i="0" u="none" strike="noStrike" cap="none">
                <a:solidFill>
                  <a:srgbClr val="000000"/>
                </a:solidFill>
                <a:latin typeface="Trebuchet MS"/>
                <a:ea typeface="Trebuchet MS"/>
                <a:cs typeface="Trebuchet MS"/>
                <a:sym typeface="Trebuchet MS"/>
              </a:rPr>
              <a:t>LA LEY 08/02/2017, 08/02/2017, 1</a:t>
            </a:r>
            <a:endParaRPr/>
          </a:p>
          <a:p>
            <a:pPr marL="0" marR="0" lvl="0" indent="0" algn="just" rtl="0">
              <a:lnSpc>
                <a:spcPct val="120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Cita Online: </a:t>
            </a:r>
            <a:r>
              <a:rPr lang="es" sz="1400" b="0" i="0" u="none" strike="noStrike" cap="none">
                <a:solidFill>
                  <a:srgbClr val="000000"/>
                </a:solidFill>
                <a:latin typeface="Trebuchet MS"/>
                <a:ea typeface="Trebuchet MS"/>
                <a:cs typeface="Trebuchet MS"/>
                <a:sym typeface="Trebuchet MS"/>
              </a:rPr>
              <a:t>AR/DOC/265/2017</a:t>
            </a:r>
            <a:endParaRPr/>
          </a:p>
          <a:p>
            <a:pPr marL="0" marR="0" lvl="0" indent="0" algn="just" rtl="0">
              <a:lnSpc>
                <a:spcPct val="115000"/>
              </a:lnSpc>
              <a:spcBef>
                <a:spcPts val="0"/>
              </a:spcBef>
              <a:spcAft>
                <a:spcPts val="0"/>
              </a:spcAft>
              <a:buClr>
                <a:schemeClr val="dk1"/>
              </a:buClr>
              <a:buFont typeface="Arial"/>
              <a:buNone/>
            </a:pPr>
            <a:endParaRPr sz="1400" b="0" i="0" u="none" strike="noStrike" cap="none">
              <a:solidFill>
                <a:srgbClr val="000000"/>
              </a:solidFill>
              <a:latin typeface="Trebuchet MS"/>
              <a:ea typeface="Trebuchet MS"/>
              <a:cs typeface="Trebuchet MS"/>
              <a:sym typeface="Trebuchet MS"/>
            </a:endParaRPr>
          </a:p>
          <a:p>
            <a:pPr marL="0" marR="0" lvl="0" indent="0" algn="just" rtl="0">
              <a:lnSpc>
                <a:spcPct val="115000"/>
              </a:lnSpc>
              <a:spcBef>
                <a:spcPts val="100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2- “Necesaria reforma integral de la Ley General de Sociedades. Régimen de sociedad anónima simplificada.”</a:t>
            </a:r>
            <a:endParaRPr/>
          </a:p>
          <a:p>
            <a:pPr marL="0" marR="0" lvl="0" indent="0" algn="just" rtl="0">
              <a:lnSpc>
                <a:spcPct val="120000"/>
              </a:lnSpc>
              <a:spcBef>
                <a:spcPts val="100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Autor: </a:t>
            </a:r>
            <a:r>
              <a:rPr lang="es" sz="1400" b="0" i="0" u="none" strike="noStrike" cap="none">
                <a:solidFill>
                  <a:srgbClr val="000000"/>
                </a:solidFill>
                <a:latin typeface="Trebuchet MS"/>
                <a:ea typeface="Trebuchet MS"/>
                <a:cs typeface="Trebuchet MS"/>
                <a:sym typeface="Trebuchet MS"/>
              </a:rPr>
              <a:t>Rovira, Alfredo L. </a:t>
            </a:r>
            <a:endParaRPr/>
          </a:p>
          <a:p>
            <a:pPr marL="0" marR="0" lvl="0" indent="0" algn="just" rtl="0">
              <a:lnSpc>
                <a:spcPct val="115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Publicado en: </a:t>
            </a:r>
            <a:r>
              <a:rPr lang="es" sz="1400" b="0" i="0" u="none" strike="noStrike" cap="none">
                <a:solidFill>
                  <a:srgbClr val="000000"/>
                </a:solidFill>
                <a:latin typeface="Trebuchet MS"/>
                <a:ea typeface="Trebuchet MS"/>
                <a:cs typeface="Trebuchet MS"/>
                <a:sym typeface="Trebuchet MS"/>
              </a:rPr>
              <a:t>LA LEY 17/10/2016, 17/10/2016, 1</a:t>
            </a:r>
            <a:endParaRPr/>
          </a:p>
          <a:p>
            <a:pPr marL="0" marR="0" lvl="0" indent="0" algn="just" rtl="0">
              <a:lnSpc>
                <a:spcPct val="120000"/>
              </a:lnSpc>
              <a:spcBef>
                <a:spcPts val="100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Cita Online: </a:t>
            </a:r>
            <a:r>
              <a:rPr lang="es" sz="1400" b="0" i="0" u="none" strike="noStrike" cap="none">
                <a:solidFill>
                  <a:srgbClr val="000000"/>
                </a:solidFill>
                <a:latin typeface="Trebuchet MS"/>
                <a:ea typeface="Trebuchet MS"/>
                <a:cs typeface="Trebuchet MS"/>
                <a:sym typeface="Trebuchet MS"/>
              </a:rPr>
              <a:t>AR/DOC/3074/2016</a:t>
            </a:r>
            <a:endParaRPr/>
          </a:p>
          <a:p>
            <a:pPr marL="0" marR="0" lvl="0" indent="0" algn="just" rtl="0">
              <a:lnSpc>
                <a:spcPct val="115000"/>
              </a:lnSpc>
              <a:spcBef>
                <a:spcPts val="0"/>
              </a:spcBef>
              <a:spcAft>
                <a:spcPts val="0"/>
              </a:spcAft>
              <a:buClr>
                <a:schemeClr val="dk1"/>
              </a:buClr>
              <a:buFont typeface="Arial"/>
              <a:buNone/>
            </a:pPr>
            <a:endParaRPr sz="1400" b="0" i="0" u="none" strike="noStrike" cap="none">
              <a:solidFill>
                <a:srgbClr val="000000"/>
              </a:solidFill>
              <a:latin typeface="Trebuchet MS"/>
              <a:ea typeface="Trebuchet MS"/>
              <a:cs typeface="Trebuchet MS"/>
              <a:sym typeface="Trebuchet MS"/>
            </a:endParaRPr>
          </a:p>
          <a:p>
            <a:pPr marL="0" marR="0" lvl="0" indent="0" algn="just" rtl="0">
              <a:lnSpc>
                <a:spcPct val="115000"/>
              </a:lnSpc>
              <a:spcBef>
                <a:spcPts val="100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3- “Sociedad por Acciones Simplificada (SAS)” Autor: Duprat, Diego A. J. Publicado en: LA LEY 21/04/2017, 21/04/2017, 1 </a:t>
            </a:r>
            <a:endParaRPr/>
          </a:p>
          <a:p>
            <a:pPr marL="0" marR="0" lvl="0" indent="0" algn="just" rtl="0">
              <a:lnSpc>
                <a:spcPct val="115000"/>
              </a:lnSpc>
              <a:spcBef>
                <a:spcPts val="100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Cita Online: AR/DOC/1008/2017</a:t>
            </a:r>
            <a:endParaRPr/>
          </a:p>
          <a:p>
            <a:pPr marL="0" marR="0" lvl="0" indent="0" algn="l" rtl="0">
              <a:lnSpc>
                <a:spcPct val="115000"/>
              </a:lnSpc>
              <a:spcBef>
                <a:spcPts val="100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3000" b="0" i="0" u="none" strike="noStrike" cap="none">
              <a:solidFill>
                <a:schemeClr val="dk1"/>
              </a:solidFill>
              <a:latin typeface="Old Standard TT"/>
              <a:ea typeface="Old Standard TT"/>
              <a:cs typeface="Old Standard TT"/>
              <a:sym typeface="Old Standard TT"/>
            </a:endParaRPr>
          </a:p>
        </p:txBody>
      </p:sp>
      <p:sp>
        <p:nvSpPr>
          <p:cNvPr id="415" name="Shape 415"/>
          <p:cNvSpPr txBox="1">
            <a:spLocks noGrp="1"/>
          </p:cNvSpPr>
          <p:nvPr>
            <p:ph type="body" idx="1"/>
          </p:nvPr>
        </p:nvSpPr>
        <p:spPr>
          <a:xfrm>
            <a:off x="311704" y="717375"/>
            <a:ext cx="8520599" cy="38514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4- “La Sociedad Anónima Simplificada (SAS).”</a:t>
            </a:r>
            <a:endParaRPr/>
          </a:p>
          <a:p>
            <a:pPr marL="0" marR="0" lvl="0" indent="0" algn="just" rtl="0">
              <a:lnSpc>
                <a:spcPct val="120000"/>
              </a:lnSpc>
              <a:spcBef>
                <a:spcPts val="100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Autor: </a:t>
            </a:r>
            <a:r>
              <a:rPr lang="es" sz="1400" b="0" i="0" u="none" strike="noStrike" cap="none">
                <a:solidFill>
                  <a:srgbClr val="000000"/>
                </a:solidFill>
                <a:latin typeface="Trebuchet MS"/>
                <a:ea typeface="Trebuchet MS"/>
                <a:cs typeface="Trebuchet MS"/>
                <a:sym typeface="Trebuchet MS"/>
              </a:rPr>
              <a:t>Vítolo, Daniel Roque </a:t>
            </a:r>
            <a:endParaRPr/>
          </a:p>
          <a:p>
            <a:pPr marL="0" marR="0" lvl="0" indent="0" algn="just" rtl="0">
              <a:lnSpc>
                <a:spcPct val="120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Publicado en: </a:t>
            </a:r>
            <a:r>
              <a:rPr lang="es" sz="1400" b="0" i="0" u="none" strike="noStrike" cap="none">
                <a:solidFill>
                  <a:srgbClr val="000000"/>
                </a:solidFill>
                <a:latin typeface="Trebuchet MS"/>
                <a:ea typeface="Trebuchet MS"/>
                <a:cs typeface="Trebuchet MS"/>
                <a:sym typeface="Trebuchet MS"/>
              </a:rPr>
              <a:t>LA LEY 05/10/2016, 05/10/2016, 1</a:t>
            </a:r>
            <a:endParaRPr/>
          </a:p>
          <a:p>
            <a:pPr marL="0" marR="0" lvl="0" indent="0" algn="just" rtl="0">
              <a:lnSpc>
                <a:spcPct val="120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Cita Online: </a:t>
            </a:r>
            <a:r>
              <a:rPr lang="es" sz="1400" b="0" i="0" u="none" strike="noStrike" cap="none">
                <a:solidFill>
                  <a:srgbClr val="000000"/>
                </a:solidFill>
                <a:latin typeface="Trebuchet MS"/>
                <a:ea typeface="Trebuchet MS"/>
                <a:cs typeface="Trebuchet MS"/>
                <a:sym typeface="Trebuchet MS"/>
              </a:rPr>
              <a:t>AR/DOC/3076/2016</a:t>
            </a:r>
            <a:endParaRPr/>
          </a:p>
          <a:p>
            <a:pPr marL="0" marR="0" lvl="0" indent="0" algn="just" rtl="0">
              <a:lnSpc>
                <a:spcPct val="115000"/>
              </a:lnSpc>
              <a:spcBef>
                <a:spcPts val="0"/>
              </a:spcBef>
              <a:spcAft>
                <a:spcPts val="0"/>
              </a:spcAft>
              <a:buClr>
                <a:schemeClr val="dk1"/>
              </a:buClr>
              <a:buFont typeface="Arial"/>
              <a:buNone/>
            </a:pPr>
            <a:endParaRPr sz="1400" b="0" i="0" u="none" strike="noStrike" cap="none">
              <a:solidFill>
                <a:srgbClr val="000000"/>
              </a:solidFill>
              <a:latin typeface="Trebuchet MS"/>
              <a:ea typeface="Trebuchet MS"/>
              <a:cs typeface="Trebuchet MS"/>
              <a:sym typeface="Trebuchet MS"/>
            </a:endParaRPr>
          </a:p>
          <a:p>
            <a:pPr marL="0" marR="0" lvl="0" indent="0" algn="just" rtl="0">
              <a:lnSpc>
                <a:spcPct val="120000"/>
              </a:lnSpc>
              <a:spcBef>
                <a:spcPts val="100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5- “La sociedad por acciones simplificada de la ley 27.349.”</a:t>
            </a:r>
            <a:endParaRPr/>
          </a:p>
          <a:p>
            <a:pPr marL="0" marR="0" lvl="0" indent="0" algn="just" rtl="0">
              <a:lnSpc>
                <a:spcPct val="120000"/>
              </a:lnSpc>
              <a:spcBef>
                <a:spcPts val="0"/>
              </a:spcBef>
              <a:spcAft>
                <a:spcPts val="0"/>
              </a:spcAft>
              <a:buClr>
                <a:schemeClr val="dk1"/>
              </a:buClr>
              <a:buFont typeface="Arial"/>
              <a:buNone/>
            </a:pPr>
            <a:r>
              <a:rPr lang="es" sz="1400" b="1" i="0" u="none" strike="noStrike" cap="none">
                <a:solidFill>
                  <a:srgbClr val="000000"/>
                </a:solidFill>
                <a:latin typeface="Trebuchet MS"/>
                <a:ea typeface="Trebuchet MS"/>
                <a:cs typeface="Trebuchet MS"/>
                <a:sym typeface="Trebuchet MS"/>
              </a:rPr>
              <a:t>Verón, Alberto Víctor</a:t>
            </a:r>
            <a:endParaRPr/>
          </a:p>
          <a:p>
            <a:pPr marL="0" marR="0" lvl="0" indent="0" algn="just" rtl="0">
              <a:lnSpc>
                <a:spcPct val="120000"/>
              </a:lnSpc>
              <a:spcBef>
                <a:spcPts val="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Publicado en: La Ley Online (21/04/2017)</a:t>
            </a:r>
            <a:endParaRPr/>
          </a:p>
          <a:p>
            <a:pPr marL="0" marR="0" lvl="0" indent="0" algn="just" rtl="0">
              <a:lnSpc>
                <a:spcPct val="120000"/>
              </a:lnSpc>
              <a:spcBef>
                <a:spcPts val="0"/>
              </a:spcBef>
              <a:spcAft>
                <a:spcPts val="0"/>
              </a:spcAft>
              <a:buClr>
                <a:schemeClr val="dk1"/>
              </a:buClr>
              <a:buFont typeface="Arial"/>
              <a:buNone/>
            </a:pPr>
            <a:endParaRPr sz="1400" b="0" i="0" u="none" strike="noStrike" cap="none">
              <a:solidFill>
                <a:srgbClr val="000000"/>
              </a:solidFill>
              <a:latin typeface="Trebuchet MS"/>
              <a:ea typeface="Trebuchet MS"/>
              <a:cs typeface="Trebuchet MS"/>
              <a:sym typeface="Trebuchet MS"/>
            </a:endParaRPr>
          </a:p>
          <a:p>
            <a:pPr marL="0" marR="0" lvl="0" indent="0" algn="just" rtl="0">
              <a:lnSpc>
                <a:spcPct val="120000"/>
              </a:lnSpc>
              <a:spcBef>
                <a:spcPts val="300"/>
              </a:spcBef>
              <a:spcAft>
                <a:spcPts val="0"/>
              </a:spcAft>
              <a:buClr>
                <a:schemeClr val="dk1"/>
              </a:buClr>
              <a:buFont typeface="Arial"/>
              <a:buNone/>
            </a:pPr>
            <a:r>
              <a:rPr lang="es" sz="1400" b="0" i="0" u="none" strike="noStrike" cap="none">
                <a:solidFill>
                  <a:srgbClr val="000000"/>
                </a:solidFill>
                <a:latin typeface="Trebuchet MS"/>
                <a:ea typeface="Trebuchet MS"/>
                <a:cs typeface="Trebuchet MS"/>
                <a:sym typeface="Trebuchet MS"/>
              </a:rPr>
              <a:t>6- “El nuevo régimen del capital emprendedor y los emprendedores. Un verdadero desafío para su interpretación y reglamentación.” Vítolo, Daniel Roque Publicado en LA LEY 20/04/2017, 20/04/2017, 1 Cita Online: AR/DOC/990/2017.</a:t>
            </a:r>
            <a:endParaRPr/>
          </a:p>
          <a:p>
            <a:pPr marL="0" marR="0" lvl="0" indent="0" algn="l" rtl="0">
              <a:lnSpc>
                <a:spcPct val="115000"/>
              </a:lnSpc>
              <a:spcBef>
                <a:spcPts val="0"/>
              </a:spcBef>
              <a:spcAft>
                <a:spcPts val="0"/>
              </a:spcAft>
              <a:buClr>
                <a:schemeClr val="dk1"/>
              </a:buClr>
              <a:buFont typeface="Old Standard TT"/>
              <a:buNone/>
            </a:pPr>
            <a:endParaRPr sz="1400" b="0" i="0" u="none" strike="noStrike" cap="none">
              <a:solidFill>
                <a:srgbClr val="000000"/>
              </a:solidFill>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79667" y="2387084"/>
            <a:ext cx="184666" cy="369332"/>
          </a:xfrm>
          <a:prstGeom prst="rect">
            <a:avLst/>
          </a:prstGeom>
        </p:spPr>
        <p:txBody>
          <a:bodyPr wrap="none">
            <a:spAutoFit/>
          </a:bodyPr>
          <a:lstStyle/>
          <a:p>
            <a:r>
              <a:rPr lang="es-ES_tradnl" dirty="0" smtClean="0"/>
              <a:t> </a:t>
            </a:r>
            <a:endParaRPr lang="es-ES_tradnl" dirty="0"/>
          </a:p>
        </p:txBody>
      </p:sp>
    </p:spTree>
    <p:extLst>
      <p:ext uri="{BB962C8B-B14F-4D97-AF65-F5344CB8AC3E}">
        <p14:creationId xmlns:mc="http://schemas.openxmlformats.org/markup-compatibility/2006" xmlns:mv="urn:schemas-microsoft-com:mac:vml" xmlns:p14="http://schemas.microsoft.com/office/powerpoint/2010/main" xmlns="" val="225849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79667" y="2387084"/>
            <a:ext cx="184666" cy="369332"/>
          </a:xfrm>
          <a:prstGeom prst="rect">
            <a:avLst/>
          </a:prstGeom>
        </p:spPr>
        <p:txBody>
          <a:bodyPr wrap="none">
            <a:spAutoFit/>
          </a:bodyPr>
          <a:lstStyle/>
          <a:p>
            <a:r>
              <a:rPr lang="es-ES_tradnl" dirty="0" smtClean="0"/>
              <a:t> </a:t>
            </a:r>
            <a:endParaRPr lang="es-ES_tradnl" dirty="0"/>
          </a:p>
        </p:txBody>
      </p:sp>
    </p:spTree>
    <p:extLst>
      <p:ext uri="{BB962C8B-B14F-4D97-AF65-F5344CB8AC3E}">
        <p14:creationId xmlns:mc="http://schemas.openxmlformats.org/markup-compatibility/2006" xmlns:mv="urn:schemas-microsoft-com:mac:vml" xmlns:p14="http://schemas.microsoft.com/office/powerpoint/2010/main" xmlns="" val="12281702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mc="http://schemas.openxmlformats.org/markup-compatibility/2006" xmlns:mv="urn:schemas-microsoft-com:mac:vml" xmlns:p14="http://schemas.microsoft.com/office/powerpoint/2010/main" xmlns="" val="3443865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76200" y="135351"/>
            <a:ext cx="8520599" cy="92279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3000" b="0" i="0" u="none" strike="noStrike" cap="none" dirty="0" smtClean="0">
                <a:solidFill>
                  <a:schemeClr val="dk1"/>
                </a:solidFill>
                <a:latin typeface="Trebuchet MS"/>
                <a:ea typeface="Trebuchet MS"/>
                <a:cs typeface="Trebuchet MS"/>
                <a:sym typeface="Trebuchet MS"/>
              </a:rPr>
              <a:t>                            </a:t>
            </a:r>
            <a:r>
              <a:rPr lang="es" sz="3000" b="0" i="0" u="none" strike="noStrike" cap="none" dirty="0" smtClean="0">
                <a:solidFill>
                  <a:schemeClr val="dk1"/>
                </a:solidFill>
                <a:latin typeface="Trebuchet MS"/>
                <a:ea typeface="Trebuchet MS"/>
                <a:cs typeface="Trebuchet MS"/>
                <a:sym typeface="Trebuchet MS"/>
              </a:rPr>
              <a:t>C</a:t>
            </a:r>
            <a:r>
              <a:rPr lang="es-ES_tradnl" sz="3000" b="0" i="0" u="none" strike="noStrike" cap="none" dirty="0" smtClean="0">
                <a:solidFill>
                  <a:schemeClr val="dk1"/>
                </a:solidFill>
                <a:latin typeface="Trebuchet MS"/>
                <a:ea typeface="Trebuchet MS"/>
                <a:cs typeface="Trebuchet MS"/>
                <a:sym typeface="Trebuchet MS"/>
              </a:rPr>
              <a:t>ARACTERÍSTICAS GENERALES</a:t>
            </a:r>
            <a:endParaRPr dirty="0"/>
          </a:p>
        </p:txBody>
      </p:sp>
      <p:sp>
        <p:nvSpPr>
          <p:cNvPr id="132" name="Shape 132"/>
          <p:cNvSpPr txBox="1">
            <a:spLocks noGrp="1"/>
          </p:cNvSpPr>
          <p:nvPr>
            <p:ph type="body" idx="1"/>
          </p:nvPr>
        </p:nvSpPr>
        <p:spPr>
          <a:xfrm>
            <a:off x="547200" y="285724"/>
            <a:ext cx="8520600" cy="485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Arial"/>
              <a:buNone/>
            </a:pPr>
            <a:r>
              <a:rPr lang="es-ES_tradnl" sz="2000" b="0" i="0" u="none" strike="noStrike" cap="none" dirty="0" smtClean="0">
                <a:solidFill>
                  <a:schemeClr val="dk1"/>
                </a:solidFill>
                <a:latin typeface="Verdana"/>
                <a:ea typeface="Verdana"/>
                <a:cs typeface="Verdana"/>
                <a:sym typeface="Verdana"/>
              </a:rPr>
              <a:t>   </a:t>
            </a:r>
          </a:p>
          <a:p>
            <a:pPr marL="0" marR="0" lvl="0" indent="0" algn="l" rtl="0">
              <a:lnSpc>
                <a:spcPct val="100000"/>
              </a:lnSpc>
              <a:spcBef>
                <a:spcPts val="0"/>
              </a:spcBef>
              <a:spcAft>
                <a:spcPts val="0"/>
              </a:spcAft>
              <a:buClr>
                <a:schemeClr val="dk1"/>
              </a:buClr>
              <a:buFont typeface="Arial"/>
              <a:buNone/>
            </a:pPr>
            <a:r>
              <a:rPr lang="es" sz="2000" b="0" i="1" u="none" strike="noStrike" cap="none" dirty="0" smtClean="0">
                <a:solidFill>
                  <a:schemeClr val="dk1"/>
                </a:solidFill>
                <a:latin typeface="Verdana"/>
                <a:ea typeface="Verdana"/>
                <a:cs typeface="Verdana"/>
                <a:sym typeface="Verdana"/>
              </a:rPr>
              <a:t>- </a:t>
            </a:r>
            <a:r>
              <a:rPr lang="es" sz="2000" b="0" u="none" strike="noStrike" cap="none" dirty="0">
                <a:solidFill>
                  <a:schemeClr val="dk1"/>
                </a:solidFill>
                <a:latin typeface="Verdana"/>
                <a:ea typeface="Verdana"/>
                <a:cs typeface="Verdana"/>
                <a:sym typeface="Verdana"/>
              </a:rPr>
              <a:t>FLEXIBILIDAD NORMATIVA e IMPERIO DE LA AUTONOMIA DE LA VOLUNTAD</a:t>
            </a:r>
            <a:endParaRPr sz="2000" b="0" u="none" strike="noStrike" cap="none" dirty="0">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2000" b="0" u="none" strike="noStrike" cap="none" dirty="0">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SzPts val="500"/>
              <a:buFont typeface="Old Standard TT"/>
              <a:buChar char="-"/>
            </a:pPr>
            <a:r>
              <a:rPr lang="es" sz="2000" b="0" u="none" strike="noStrike" cap="none" dirty="0">
                <a:solidFill>
                  <a:schemeClr val="dk1"/>
                </a:solidFill>
                <a:latin typeface="Verdana"/>
                <a:ea typeface="Verdana"/>
                <a:cs typeface="Verdana"/>
                <a:sym typeface="Verdana"/>
              </a:rPr>
              <a:t>HÍBRIDO: Es sociedad por acciones, Tiene remisiones a la SRL (arts. 49, 52) e INTUITU PERSONAE</a:t>
            </a:r>
            <a:endParaRPr sz="2000" b="0" u="none" strike="noStrike" cap="none" dirty="0">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2000" b="0" u="none" strike="noStrike" cap="none" dirty="0">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r>
              <a:rPr lang="es" sz="2000" b="0" u="none" strike="noStrike" cap="none" dirty="0">
                <a:solidFill>
                  <a:schemeClr val="dk1"/>
                </a:solidFill>
                <a:latin typeface="Verdana"/>
                <a:ea typeface="Verdana"/>
                <a:cs typeface="Verdana"/>
                <a:sym typeface="Verdana"/>
              </a:rPr>
              <a:t>AUTONOMÍA: Puede ser constituida por contracto o por declaracion unilateral de voluntad.</a:t>
            </a:r>
            <a:endParaRPr sz="2000" b="0" u="none" strike="noStrike" cap="none" dirty="0">
              <a:solidFill>
                <a:schemeClr val="dk1"/>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2000" dirty="0">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r>
              <a:rPr lang="es" sz="2000" b="0" u="none" strike="noStrike" cap="none" dirty="0">
                <a:solidFill>
                  <a:schemeClr val="dk1"/>
                </a:solidFill>
                <a:latin typeface="Verdana"/>
                <a:ea typeface="Verdana"/>
                <a:cs typeface="Verdana"/>
                <a:sym typeface="Verdana"/>
              </a:rPr>
              <a:t>-REDUCCIÓN DE COSTOS</a:t>
            </a:r>
            <a:r>
              <a:rPr lang="es" sz="2000" b="0" u="none" strike="noStrike" cap="none" dirty="0" smtClean="0">
                <a:solidFill>
                  <a:schemeClr val="dk1"/>
                </a:solidFill>
                <a:latin typeface="Verdana"/>
                <a:ea typeface="Verdana"/>
                <a:cs typeface="Verdana"/>
                <a:sym typeface="Verdana"/>
              </a:rPr>
              <a:t>.</a:t>
            </a:r>
            <a:endParaRPr lang="es-ES_tradnl" sz="2000" dirty="0" smtClean="0">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endParaRPr sz="2000" dirty="0" smtClean="0">
              <a:latin typeface="Verdana"/>
              <a:ea typeface="Verdana"/>
              <a:cs typeface="Verdana"/>
              <a:sym typeface="Verdana"/>
            </a:endParaRPr>
          </a:p>
          <a:p>
            <a:pPr marL="0" marR="0" lvl="0" indent="0" algn="l" rtl="0">
              <a:lnSpc>
                <a:spcPct val="100000"/>
              </a:lnSpc>
              <a:spcBef>
                <a:spcPts val="0"/>
              </a:spcBef>
              <a:spcAft>
                <a:spcPts val="0"/>
              </a:spcAft>
              <a:buClr>
                <a:schemeClr val="dk1"/>
              </a:buClr>
              <a:buFont typeface="Arial"/>
              <a:buNone/>
            </a:pPr>
            <a:r>
              <a:rPr lang="es" sz="2000" b="0" u="none" strike="noStrike" cap="none" dirty="0">
                <a:solidFill>
                  <a:schemeClr val="dk1"/>
                </a:solidFill>
                <a:latin typeface="Verdana"/>
                <a:ea typeface="Verdana"/>
                <a:cs typeface="Verdana"/>
                <a:sym typeface="Verdana"/>
              </a:rPr>
              <a:t>-¿PEQUEÑOS EMPRENDEDORES? No hay condiciones en este sentido.</a:t>
            </a:r>
            <a:endParaRPr dirty="0"/>
          </a:p>
          <a:p>
            <a:pPr marL="0" marR="0" lvl="0" indent="0" algn="l" rtl="0">
              <a:lnSpc>
                <a:spcPct val="100000"/>
              </a:lnSpc>
              <a:spcBef>
                <a:spcPts val="0"/>
              </a:spcBef>
              <a:spcAft>
                <a:spcPts val="0"/>
              </a:spcAft>
              <a:buClr>
                <a:schemeClr val="dk1"/>
              </a:buClr>
              <a:buFont typeface="Arial"/>
              <a:buNone/>
            </a:pPr>
            <a:r>
              <a:rPr lang="es" sz="2000" b="0" u="none" strike="noStrike" cap="none" dirty="0">
                <a:solidFill>
                  <a:schemeClr val="dk1"/>
                </a:solidFill>
                <a:latin typeface="Verdana"/>
                <a:ea typeface="Verdana"/>
                <a:cs typeface="Verdana"/>
                <a:sym typeface="Verdana"/>
              </a:rPr>
              <a:t>-SOCIEDADES CERRADAS / DE FAMILIA</a:t>
            </a:r>
            <a:endParaRPr dirty="0"/>
          </a:p>
          <a:p>
            <a:pPr marL="0" marR="0" lvl="0" indent="0" algn="l" rtl="0">
              <a:lnSpc>
                <a:spcPct val="100000"/>
              </a:lnSpc>
              <a:spcBef>
                <a:spcPts val="0"/>
              </a:spcBef>
              <a:spcAft>
                <a:spcPts val="0"/>
              </a:spcAft>
              <a:buClr>
                <a:schemeClr val="dk1"/>
              </a:buClr>
              <a:buFont typeface="Arial"/>
              <a:buNone/>
            </a:pPr>
            <a:endParaRPr sz="3000" b="0" i="1" u="none" strike="noStrike" cap="none" dirty="0">
              <a:solidFill>
                <a:schemeClr val="dk1"/>
              </a:solidFill>
              <a:latin typeface="Trebuchet MS"/>
              <a:ea typeface="Trebuchet MS"/>
              <a:cs typeface="Trebuchet MS"/>
              <a:sym typeface="Trebuchet MS"/>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dirty="0">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4" y="445025"/>
            <a:ext cx="8520599" cy="61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 sz="2520" b="0" i="0" u="none" strike="noStrike" cap="none">
                <a:solidFill>
                  <a:schemeClr val="dk1"/>
                </a:solidFill>
                <a:latin typeface="Trebuchet MS"/>
                <a:ea typeface="Trebuchet MS"/>
                <a:cs typeface="Trebuchet MS"/>
                <a:sym typeface="Trebuchet MS"/>
              </a:rPr>
              <a:t>S.A.S. – CARACTERÍSTICAS GENERALES</a:t>
            </a:r>
            <a:br>
              <a:rPr lang="es" sz="2520" b="0" i="0" u="none" strike="noStrike" cap="none">
                <a:solidFill>
                  <a:schemeClr val="dk1"/>
                </a:solidFill>
                <a:latin typeface="Trebuchet MS"/>
                <a:ea typeface="Trebuchet MS"/>
                <a:cs typeface="Trebuchet MS"/>
                <a:sym typeface="Trebuchet MS"/>
              </a:rPr>
            </a:br>
            <a:endParaRPr sz="2700" b="0" i="0" u="none" strike="noStrike" cap="none">
              <a:solidFill>
                <a:schemeClr val="dk1"/>
              </a:solidFill>
              <a:latin typeface="Old Standard TT"/>
              <a:ea typeface="Old Standard TT"/>
              <a:cs typeface="Old Standard TT"/>
              <a:sym typeface="Old Standard TT"/>
            </a:endParaRPr>
          </a:p>
        </p:txBody>
      </p:sp>
      <p:sp>
        <p:nvSpPr>
          <p:cNvPr id="138" name="Shape 138"/>
          <p:cNvSpPr txBox="1">
            <a:spLocks noGrp="1"/>
          </p:cNvSpPr>
          <p:nvPr>
            <p:ph type="body" idx="1"/>
          </p:nvPr>
        </p:nvSpPr>
        <p:spPr>
          <a:xfrm>
            <a:off x="311704" y="1171600"/>
            <a:ext cx="8520599" cy="33972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Nuevo TIPO SOCIETARIO que se agrega a los de la L.G.S.</a:t>
            </a:r>
            <a:endParaRPr/>
          </a:p>
          <a:p>
            <a:pPr marL="0" marR="0" lvl="0" indent="0" algn="just" rtl="0">
              <a:lnSpc>
                <a:spcPct val="100000"/>
              </a:lnSpc>
              <a:spcBef>
                <a:spcPts val="0"/>
              </a:spcBef>
              <a:spcAft>
                <a:spcPts val="0"/>
              </a:spcAft>
              <a:buClr>
                <a:schemeClr val="dk1"/>
              </a:buClr>
              <a:buFont typeface="Old Standard TT"/>
              <a:buNone/>
            </a:pPr>
            <a:endParaRPr sz="18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Las sociedades de la L.G.S. podrán transformarse en</a:t>
            </a:r>
            <a:endParaRPr/>
          </a:p>
          <a:p>
            <a:pPr marL="0" marR="0" lvl="0" indent="0" algn="just"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S.A.S. (sujeto a reglamentación del Registro Público)</a:t>
            </a:r>
            <a:endParaRPr/>
          </a:p>
          <a:p>
            <a:pPr marL="0" marR="0" lvl="0" indent="0" algn="just"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Aplicación SUPLETORIA de la L.G.S., siempre que se concilien con las disposiciones de esta ley 27.349. </a:t>
            </a:r>
            <a:endParaRPr/>
          </a:p>
          <a:p>
            <a:pPr marL="0" marR="0" lvl="0" indent="0" algn="just" rtl="0">
              <a:lnSpc>
                <a:spcPct val="100000"/>
              </a:lnSpc>
              <a:spcBef>
                <a:spcPts val="0"/>
              </a:spcBef>
              <a:spcAft>
                <a:spcPts val="0"/>
              </a:spcAft>
              <a:buClr>
                <a:schemeClr val="dk1"/>
              </a:buClr>
              <a:buFont typeface="Old Standard TT"/>
              <a:buNone/>
            </a:pPr>
            <a:endParaRPr sz="1800" b="0" i="0" u="none" strike="noStrike" cap="none">
              <a:solidFill>
                <a:schemeClr val="dk1"/>
              </a:solidFill>
              <a:latin typeface="Trebuchet MS"/>
              <a:ea typeface="Trebuchet MS"/>
              <a:cs typeface="Trebuchet MS"/>
              <a:sym typeface="Trebuchet MS"/>
            </a:endParaRPr>
          </a:p>
          <a:p>
            <a:pPr marL="0" marR="0" lvl="0" indent="0" algn="just" rtl="0">
              <a:lnSpc>
                <a:spcPct val="100000"/>
              </a:lnSpc>
              <a:spcBef>
                <a:spcPts val="0"/>
              </a:spcBef>
              <a:spcAft>
                <a:spcPts val="0"/>
              </a:spcAft>
              <a:buClr>
                <a:schemeClr val="dk1"/>
              </a:buClr>
              <a:buFont typeface="Old Standard TT"/>
              <a:buNone/>
            </a:pPr>
            <a:r>
              <a:rPr lang="es" sz="1800" b="0" i="0" u="none" strike="noStrike" cap="none">
                <a:solidFill>
                  <a:schemeClr val="dk1"/>
                </a:solidFill>
                <a:latin typeface="Trebuchet MS"/>
                <a:ea typeface="Trebuchet MS"/>
                <a:cs typeface="Trebuchet MS"/>
                <a:sym typeface="Trebuchet MS"/>
              </a:rPr>
              <a:t>Organización: según el contrato constitutivo, también supletoriamente S.R.L. y disposiciones generales L.G.S.</a:t>
            </a:r>
            <a:endParaRPr/>
          </a:p>
          <a:p>
            <a:pPr marL="0" marR="0" lvl="0" indent="0" algn="l" rtl="0">
              <a:lnSpc>
                <a:spcPct val="100000"/>
              </a:lnSpc>
              <a:spcBef>
                <a:spcPts val="0"/>
              </a:spcBef>
              <a:spcAft>
                <a:spcPts val="0"/>
              </a:spcAft>
              <a:buClr>
                <a:schemeClr val="dk1"/>
              </a:buClr>
              <a:buFont typeface="Old Standard TT"/>
              <a:buNone/>
            </a:pPr>
            <a:r>
              <a:rPr lang="es" sz="1000" b="0" i="0" u="none" strike="noStrike" cap="none">
                <a:solidFill>
                  <a:schemeClr val="dk1"/>
                </a:solidFill>
                <a:latin typeface="Trebuchet MS"/>
                <a:ea typeface="Trebuchet MS"/>
                <a:cs typeface="Trebuchet MS"/>
                <a:sym typeface="Trebuchet MS"/>
              </a:rPr>
              <a:t>					</a:t>
            </a:r>
            <a:endParaRPr/>
          </a:p>
          <a:p>
            <a:pPr marL="0" marR="0" lvl="0" indent="0" algn="l" rtl="0">
              <a:lnSpc>
                <a:spcPct val="115000"/>
              </a:lnSpc>
              <a:spcBef>
                <a:spcPts val="0"/>
              </a:spcBef>
              <a:spcAft>
                <a:spcPts val="0"/>
              </a:spcAft>
              <a:buClr>
                <a:schemeClr val="dk1"/>
              </a:buClr>
              <a:buFont typeface="Old Standard TT"/>
              <a:buNone/>
            </a:pP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285724" y="142858"/>
            <a:ext cx="8520599" cy="963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r>
              <a:rPr lang="es-ES_tradnl" sz="2400" b="0" i="0" u="none" strike="noStrike" cap="none" dirty="0" smtClean="0">
                <a:solidFill>
                  <a:schemeClr val="dk1"/>
                </a:solidFill>
                <a:latin typeface="Trebuchet MS"/>
                <a:ea typeface="Trebuchet MS"/>
                <a:cs typeface="Trebuchet MS"/>
                <a:sym typeface="Trebuchet MS"/>
              </a:rPr>
              <a:t/>
            </a:r>
            <a:br>
              <a:rPr lang="es-ES_tradnl" sz="2400" b="0" i="0" u="none" strike="noStrike" cap="none" dirty="0" smtClean="0">
                <a:solidFill>
                  <a:schemeClr val="dk1"/>
                </a:solidFill>
                <a:latin typeface="Trebuchet MS"/>
                <a:ea typeface="Trebuchet MS"/>
                <a:cs typeface="Trebuchet MS"/>
                <a:sym typeface="Trebuchet MS"/>
              </a:rPr>
            </a:br>
            <a:r>
              <a:rPr lang="es" sz="2400" b="0" i="0" u="none" strike="noStrike" cap="none" dirty="0" smtClean="0">
                <a:solidFill>
                  <a:schemeClr val="dk1"/>
                </a:solidFill>
                <a:latin typeface="Trebuchet MS"/>
                <a:ea typeface="Trebuchet MS"/>
                <a:cs typeface="Trebuchet MS"/>
                <a:sym typeface="Trebuchet MS"/>
              </a:rPr>
              <a:t>Prelación </a:t>
            </a:r>
            <a:r>
              <a:rPr lang="es" sz="2400" b="0" i="0" u="none" strike="noStrike" cap="none" dirty="0">
                <a:solidFill>
                  <a:schemeClr val="dk1"/>
                </a:solidFill>
                <a:latin typeface="Trebuchet MS"/>
                <a:ea typeface="Trebuchet MS"/>
                <a:cs typeface="Trebuchet MS"/>
                <a:sym typeface="Trebuchet MS"/>
              </a:rPr>
              <a:t>normativa en concordancia con lo establecido por el art. 150 C.C.C.N.</a:t>
            </a:r>
            <a:endParaRPr dirty="0"/>
          </a:p>
        </p:txBody>
      </p:sp>
      <p:sp>
        <p:nvSpPr>
          <p:cNvPr id="144" name="Shape 144"/>
          <p:cNvSpPr txBox="1">
            <a:spLocks noGrp="1"/>
          </p:cNvSpPr>
          <p:nvPr>
            <p:ph type="body" idx="1"/>
          </p:nvPr>
        </p:nvSpPr>
        <p:spPr>
          <a:xfrm>
            <a:off x="311704" y="1171600"/>
            <a:ext cx="8520599" cy="368615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Old Standard TT"/>
              <a:buNone/>
            </a:pPr>
            <a:endParaRPr lang="es-ES_tradnl" sz="3000" b="0" i="0" u="none" strike="noStrike" cap="none" dirty="0" smtClean="0">
              <a:solidFill>
                <a:schemeClr val="dk1"/>
              </a:solidFill>
              <a:latin typeface="Trebuchet MS"/>
              <a:ea typeface="Trebuchet MS"/>
              <a:cs typeface="Trebuchet MS"/>
              <a:sym typeface="Trebuchet MS"/>
            </a:endParaRPr>
          </a:p>
          <a:p>
            <a:pPr marL="0" marR="0" lvl="0" indent="0" algn="l" rtl="0">
              <a:lnSpc>
                <a:spcPct val="115000"/>
              </a:lnSpc>
              <a:spcBef>
                <a:spcPts val="0"/>
              </a:spcBef>
              <a:spcAft>
                <a:spcPts val="0"/>
              </a:spcAft>
              <a:buClr>
                <a:schemeClr val="dk1"/>
              </a:buClr>
              <a:buFont typeface="Old Standard TT"/>
              <a:buNone/>
            </a:pPr>
            <a:r>
              <a:rPr lang="es" sz="3000" b="0" i="0" u="none" strike="noStrike" cap="none" dirty="0" smtClean="0">
                <a:solidFill>
                  <a:schemeClr val="dk1"/>
                </a:solidFill>
                <a:latin typeface="Trebuchet MS"/>
                <a:ea typeface="Trebuchet MS"/>
                <a:cs typeface="Trebuchet MS"/>
                <a:sym typeface="Trebuchet MS"/>
              </a:rPr>
              <a:t>1-</a:t>
            </a:r>
            <a:r>
              <a:rPr lang="es" sz="2400" dirty="0" smtClean="0">
                <a:latin typeface="Trebuchet MS"/>
                <a:ea typeface="Trebuchet MS"/>
                <a:cs typeface="Trebuchet MS"/>
                <a:sym typeface="Trebuchet MS"/>
              </a:rPr>
              <a:t>Por </a:t>
            </a:r>
            <a:r>
              <a:rPr lang="es" sz="2400" dirty="0">
                <a:latin typeface="Trebuchet MS"/>
                <a:ea typeface="Trebuchet MS"/>
                <a:cs typeface="Trebuchet MS"/>
                <a:sym typeface="Trebuchet MS"/>
              </a:rPr>
              <a:t>el contrato constitutivo de la SAS en supuestos permitidos por la Ley 27.349 o no prohibidos.</a:t>
            </a:r>
            <a:endParaRPr dirty="0"/>
          </a:p>
          <a:p>
            <a:pPr marL="0" lvl="0" indent="0" rtl="0">
              <a:spcBef>
                <a:spcPts val="1600"/>
              </a:spcBef>
              <a:spcAft>
                <a:spcPts val="0"/>
              </a:spcAft>
              <a:buClr>
                <a:schemeClr val="dk1"/>
              </a:buClr>
              <a:buFont typeface="Arial"/>
              <a:buNone/>
            </a:pPr>
            <a:r>
              <a:rPr lang="es" sz="2400" dirty="0">
                <a:latin typeface="Trebuchet MS"/>
                <a:ea typeface="Trebuchet MS"/>
                <a:cs typeface="Trebuchet MS"/>
                <a:sym typeface="Trebuchet MS"/>
              </a:rPr>
              <a:t>2- Por la Ley de Apoyo al capital Emprendedor 27.349, de creación de las SAS.</a:t>
            </a:r>
            <a:endParaRPr dirty="0"/>
          </a:p>
          <a:p>
            <a:pPr marL="0" lvl="0" indent="0" rtl="0">
              <a:spcBef>
                <a:spcPts val="1600"/>
              </a:spcBef>
              <a:spcAft>
                <a:spcPts val="0"/>
              </a:spcAft>
              <a:buClr>
                <a:schemeClr val="dk1"/>
              </a:buClr>
              <a:buFont typeface="Arial"/>
              <a:buNone/>
            </a:pPr>
            <a:r>
              <a:rPr lang="es" sz="2400" dirty="0">
                <a:latin typeface="Trebuchet MS"/>
                <a:ea typeface="Trebuchet MS"/>
                <a:cs typeface="Trebuchet MS"/>
                <a:sym typeface="Trebuchet MS"/>
              </a:rPr>
              <a:t>3- Por las normas de la SRL en relación al organo de administración y gobierno.</a:t>
            </a:r>
            <a:endParaRPr dirty="0"/>
          </a:p>
          <a:p>
            <a:pPr marL="0" marR="0" lvl="0" indent="0" algn="l" rtl="0">
              <a:lnSpc>
                <a:spcPct val="115000"/>
              </a:lnSpc>
              <a:spcBef>
                <a:spcPts val="0"/>
              </a:spcBef>
              <a:spcAft>
                <a:spcPts val="0"/>
              </a:spcAft>
              <a:buClr>
                <a:schemeClr val="dk1"/>
              </a:buClr>
              <a:buFont typeface="Old Standard TT"/>
              <a:buNone/>
            </a:pPr>
            <a:endParaRPr sz="3000" dirty="0">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4" y="54150"/>
            <a:ext cx="8520599" cy="50069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Font typeface="Old Standard TT"/>
              <a:buNone/>
            </a:pPr>
            <a:endParaRPr sz="2800" b="0" i="0" u="none" strike="noStrike" cap="none">
              <a:solidFill>
                <a:schemeClr val="dk1"/>
              </a:solidFill>
              <a:latin typeface="Old Standard TT"/>
              <a:ea typeface="Old Standard TT"/>
              <a:cs typeface="Old Standard TT"/>
              <a:sym typeface="Old Standard TT"/>
            </a:endParaRPr>
          </a:p>
        </p:txBody>
      </p:sp>
      <p:sp>
        <p:nvSpPr>
          <p:cNvPr id="150" name="Shape 150"/>
          <p:cNvSpPr txBox="1">
            <a:spLocks noGrp="1"/>
          </p:cNvSpPr>
          <p:nvPr>
            <p:ph type="body" idx="1"/>
          </p:nvPr>
        </p:nvSpPr>
        <p:spPr>
          <a:xfrm>
            <a:off x="311700" y="185475"/>
            <a:ext cx="8520600" cy="5057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Arial"/>
              <a:buNone/>
            </a:pPr>
            <a:endParaRPr sz="2400">
              <a:latin typeface="Trebuchet MS"/>
              <a:ea typeface="Trebuchet MS"/>
              <a:cs typeface="Trebuchet MS"/>
              <a:sym typeface="Trebuchet MS"/>
            </a:endParaRPr>
          </a:p>
          <a:p>
            <a:pPr marL="0" marR="0" lvl="0" indent="0" algn="l" rtl="0">
              <a:lnSpc>
                <a:spcPct val="115000"/>
              </a:lnSpc>
              <a:spcBef>
                <a:spcPts val="0"/>
              </a:spcBef>
              <a:spcAft>
                <a:spcPts val="0"/>
              </a:spcAft>
              <a:buClr>
                <a:schemeClr val="dk1"/>
              </a:buClr>
              <a:buFont typeface="Arial"/>
              <a:buNone/>
            </a:pPr>
            <a:endParaRPr sz="2400">
              <a:latin typeface="Trebuchet MS"/>
              <a:ea typeface="Trebuchet MS"/>
              <a:cs typeface="Trebuchet MS"/>
              <a:sym typeface="Trebuchet MS"/>
            </a:endParaRPr>
          </a:p>
          <a:p>
            <a:pPr marL="0" marR="0" lvl="0" indent="0" algn="l" rtl="0">
              <a:lnSpc>
                <a:spcPct val="115000"/>
              </a:lnSpc>
              <a:spcBef>
                <a:spcPts val="0"/>
              </a:spcBef>
              <a:spcAft>
                <a:spcPts val="0"/>
              </a:spcAft>
              <a:buClr>
                <a:schemeClr val="dk1"/>
              </a:buClr>
              <a:buFont typeface="Arial"/>
              <a:buNone/>
            </a:pPr>
            <a:r>
              <a:rPr lang="es" sz="2400">
                <a:latin typeface="Trebuchet MS"/>
                <a:ea typeface="Trebuchet MS"/>
                <a:cs typeface="Trebuchet MS"/>
                <a:sym typeface="Trebuchet MS"/>
              </a:rPr>
              <a:t>4-Por las normas de la ley 19.550 en relación a las acciones de las SA y otros supuestos.</a:t>
            </a:r>
            <a:endParaRPr/>
          </a:p>
          <a:p>
            <a:pPr marL="0" lvl="0" indent="0" rtl="0">
              <a:spcBef>
                <a:spcPts val="1600"/>
              </a:spcBef>
              <a:spcAft>
                <a:spcPts val="0"/>
              </a:spcAft>
              <a:buClr>
                <a:schemeClr val="dk1"/>
              </a:buClr>
              <a:buFont typeface="Arial"/>
              <a:buNone/>
            </a:pPr>
            <a:r>
              <a:rPr lang="es" sz="2400">
                <a:latin typeface="Trebuchet MS"/>
                <a:ea typeface="Trebuchet MS"/>
                <a:cs typeface="Trebuchet MS"/>
                <a:sym typeface="Trebuchet MS"/>
              </a:rPr>
              <a:t>5- Por el CCCN, su título preliminar y </a:t>
            </a:r>
            <a:endParaRPr sz="2400">
              <a:latin typeface="Trebuchet MS"/>
              <a:ea typeface="Trebuchet MS"/>
              <a:cs typeface="Trebuchet MS"/>
              <a:sym typeface="Trebuchet MS"/>
            </a:endParaRPr>
          </a:p>
          <a:p>
            <a:pPr marL="0" lvl="0" indent="0" rtl="0">
              <a:spcBef>
                <a:spcPts val="1600"/>
              </a:spcBef>
              <a:spcAft>
                <a:spcPts val="0"/>
              </a:spcAft>
              <a:buClr>
                <a:schemeClr val="dk1"/>
              </a:buClr>
              <a:buFont typeface="Arial"/>
              <a:buNone/>
            </a:pPr>
            <a:r>
              <a:rPr lang="es" sz="2400">
                <a:latin typeface="Trebuchet MS"/>
                <a:ea typeface="Trebuchet MS"/>
                <a:cs typeface="Trebuchet MS"/>
                <a:sym typeface="Trebuchet MS"/>
              </a:rPr>
              <a:t>6- Por el CCCN, parte general de personas jurídicas.</a:t>
            </a:r>
            <a:endParaRPr/>
          </a:p>
          <a:p>
            <a:pPr marL="0" marR="0" lvl="0" indent="0" algn="l" rtl="0">
              <a:lnSpc>
                <a:spcPct val="115000"/>
              </a:lnSpc>
              <a:spcBef>
                <a:spcPts val="0"/>
              </a:spcBef>
              <a:spcAft>
                <a:spcPts val="0"/>
              </a:spcAft>
              <a:buClr>
                <a:schemeClr val="dk1"/>
              </a:buClr>
              <a:buFont typeface="Arial"/>
              <a:buNone/>
            </a:pPr>
            <a:r>
              <a:rPr lang="es" sz="2400" b="0" i="0" u="none" strike="noStrike" cap="none">
                <a:solidFill>
                  <a:schemeClr val="dk1"/>
                </a:solidFill>
                <a:latin typeface="Trebuchet MS"/>
                <a:ea typeface="Trebuchet MS"/>
                <a:cs typeface="Trebuchet MS"/>
                <a:sym typeface="Trebuchet MS"/>
              </a:rPr>
              <a:t> </a:t>
            </a:r>
            <a:endParaRPr sz="1800" b="0" i="0" u="none" strike="noStrike" cap="none">
              <a:solidFill>
                <a:schemeClr val="dk1"/>
              </a:solidFill>
              <a:latin typeface="Old Standard TT"/>
              <a:ea typeface="Old Standard TT"/>
              <a:cs typeface="Old Standard TT"/>
              <a:sym typeface="Old Standard T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TotalTime>
  <Words>2712</Words>
  <Application>Microsoft Office PowerPoint</Application>
  <PresentationFormat>Presentación en pantalla (16:9)</PresentationFormat>
  <Paragraphs>313</Paragraphs>
  <Slides>56</Slides>
  <Notes>52</Notes>
  <HiddenSlides>0</HiddenSlides>
  <MMClips>0</MMClips>
  <ScaleCrop>false</ScaleCrop>
  <HeadingPairs>
    <vt:vector size="4" baseType="variant">
      <vt:variant>
        <vt:lpstr>Tema</vt:lpstr>
      </vt:variant>
      <vt:variant>
        <vt:i4>1</vt:i4>
      </vt:variant>
      <vt:variant>
        <vt:lpstr>Títulos de diapositiva</vt:lpstr>
      </vt:variant>
      <vt:variant>
        <vt:i4>56</vt:i4>
      </vt:variant>
    </vt:vector>
  </HeadingPairs>
  <TitlesOfParts>
    <vt:vector size="57" baseType="lpstr">
      <vt:lpstr>Tema de Office</vt:lpstr>
      <vt:lpstr>Diapositiva 1</vt:lpstr>
      <vt:lpstr>S.A.S. LEY 27.349  Pilar M. Rodríguez Acquarone</vt:lpstr>
      <vt:lpstr>ANTECEDENTES LEGISLATIVOS COMPARADOS </vt:lpstr>
      <vt:lpstr>TRÁMITE LEGISLATIVO </vt:lpstr>
      <vt:lpstr>LEY DE APOYO AL CAPITAL EMPRENDEDOR </vt:lpstr>
      <vt:lpstr>                            CARACTERÍSTICAS GENERALES</vt:lpstr>
      <vt:lpstr>S.A.S. – CARACTERÍSTICAS GENERALES </vt:lpstr>
      <vt:lpstr> Prelación normativa en concordancia con lo establecido por el art. 150 C.C.C.N.</vt:lpstr>
      <vt:lpstr>Diapositiva 9</vt:lpstr>
      <vt:lpstr>CONSTITUCIÓN </vt:lpstr>
      <vt:lpstr>LIMITACIONES </vt:lpstr>
      <vt:lpstr>Otras.</vt:lpstr>
      <vt:lpstr>Diapositiva 13</vt:lpstr>
      <vt:lpstr>Diapositiva 14</vt:lpstr>
      <vt:lpstr>Diapositiva 15</vt:lpstr>
      <vt:lpstr>Diapositiva 16</vt:lpstr>
      <vt:lpstr>Diapositiva 17</vt:lpstr>
      <vt:lpstr>Diapositiva 18</vt:lpstr>
      <vt:lpstr>                             APORTES ART. 42-VALUACION.  </vt:lpstr>
      <vt:lpstr>Diapositiva 20</vt:lpstr>
      <vt:lpstr>Diapositiva 21</vt:lpstr>
      <vt:lpstr>Diapositiva 22</vt:lpstr>
      <vt:lpstr>Diapositiva 23</vt:lpstr>
      <vt:lpstr>Diapositiva 24</vt:lpstr>
      <vt:lpstr>Diapositiva 25</vt:lpstr>
      <vt:lpstr>Diapositiva 26</vt:lpstr>
      <vt:lpstr>AUMENTOS DE CAPITAL. Art. 44</vt:lpstr>
      <vt:lpstr>                               Art.44 LEY 27.349</vt:lpstr>
      <vt:lpstr>ART. 45 LEY 27.349</vt:lpstr>
      <vt:lpstr>                                                ART. 46 LEY 27.349  </vt:lpstr>
      <vt:lpstr>                             Art.46-CAPITAL SOCIAL representado por ACCIONES</vt:lpstr>
      <vt:lpstr>                                 ACCIONES</vt:lpstr>
      <vt:lpstr>Diapositiva 33</vt:lpstr>
      <vt:lpstr>                                Negociación de acciones    </vt:lpstr>
      <vt:lpstr>                              ORGANIZACION ART. 49</vt:lpstr>
      <vt:lpstr>                                      REUNIONES</vt:lpstr>
      <vt:lpstr>Organo de Administración Art. 50   </vt:lpstr>
      <vt:lpstr>ADMINISTRACIÓN Art 50 </vt:lpstr>
      <vt:lpstr>Citaciones</vt:lpstr>
      <vt:lpstr>Art. 51 continuación:</vt:lpstr>
      <vt:lpstr>Art. 51 último párrafo:</vt:lpstr>
      <vt:lpstr>Responsabilidades de los administradores</vt:lpstr>
      <vt:lpstr>Diapositiva 43</vt:lpstr>
      <vt:lpstr>Diapositiva 44</vt:lpstr>
      <vt:lpstr>Reformas del instrumento constitutivo.</vt:lpstr>
      <vt:lpstr>Arts 55 y 56 remiten a la LGS. </vt:lpstr>
      <vt:lpstr>ART. 57 L.27.349</vt:lpstr>
      <vt:lpstr>Art. 58 Contabilidad/ Libros</vt:lpstr>
      <vt:lpstr>Simplificación de tramites</vt:lpstr>
      <vt:lpstr>ART. 62 TRANSFORMACION EN SAS</vt:lpstr>
      <vt:lpstr>Diapositiva 51</vt:lpstr>
      <vt:lpstr>Diapositiva 52</vt:lpstr>
      <vt:lpstr>Diapositiva 53</vt:lpstr>
      <vt:lpstr>Diapositiva 54</vt:lpstr>
      <vt:lpstr>Diapositiva 55</vt:lpstr>
      <vt:lpstr>Diapositiva 56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Esteban Alassia</dc:creator>
  <cp:lastModifiedBy>BlueDeep 2011</cp:lastModifiedBy>
  <cp:revision>3</cp:revision>
  <dcterms:created xsi:type="dcterms:W3CDTF">2018-04-04T23:11:07Z</dcterms:created>
  <dcterms:modified xsi:type="dcterms:W3CDTF">2018-05-14T13:43:19Z</dcterms:modified>
</cp:coreProperties>
</file>