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4"/>
  </p:notesMasterIdLst>
  <p:sldIdLst>
    <p:sldId id="257" r:id="rId2"/>
    <p:sldId id="258" r:id="rId3"/>
    <p:sldId id="259" r:id="rId4"/>
    <p:sldId id="268" r:id="rId5"/>
    <p:sldId id="270" r:id="rId6"/>
    <p:sldId id="322" r:id="rId7"/>
    <p:sldId id="272" r:id="rId8"/>
    <p:sldId id="327" r:id="rId9"/>
    <p:sldId id="328" r:id="rId10"/>
    <p:sldId id="316" r:id="rId11"/>
    <p:sldId id="260" r:id="rId12"/>
    <p:sldId id="261" r:id="rId13"/>
    <p:sldId id="325" r:id="rId14"/>
    <p:sldId id="326" r:id="rId15"/>
    <p:sldId id="280" r:id="rId16"/>
    <p:sldId id="284" r:id="rId17"/>
    <p:sldId id="286" r:id="rId18"/>
    <p:sldId id="287" r:id="rId19"/>
    <p:sldId id="290" r:id="rId20"/>
    <p:sldId id="292" r:id="rId21"/>
    <p:sldId id="289" r:id="rId22"/>
    <p:sldId id="295" r:id="rId23"/>
    <p:sldId id="297" r:id="rId24"/>
    <p:sldId id="299" r:id="rId25"/>
    <p:sldId id="301" r:id="rId26"/>
    <p:sldId id="319" r:id="rId27"/>
    <p:sldId id="307" r:id="rId28"/>
    <p:sldId id="311" r:id="rId29"/>
    <p:sldId id="315" r:id="rId30"/>
    <p:sldId id="329" r:id="rId31"/>
    <p:sldId id="303" r:id="rId32"/>
    <p:sldId id="32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709" autoAdjust="0"/>
  </p:normalViewPr>
  <p:slideViewPr>
    <p:cSldViewPr>
      <p:cViewPr varScale="1">
        <p:scale>
          <a:sx n="56" d="100"/>
          <a:sy n="56" d="100"/>
        </p:scale>
        <p:origin x="141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F623-2902-4D06-8039-530C0ACF6611}" type="datetimeFigureOut">
              <a:rPr lang="es-AR" smtClean="0"/>
              <a:pPr/>
              <a:t>25/06/2020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79B8B-1609-40A5-861B-19E6F575FAD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514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9B8B-1609-40A5-861B-19E6F575FADF}" type="slidenum">
              <a:rPr lang="es-AR" smtClean="0"/>
              <a:pPr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249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160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22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811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086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228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864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137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91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6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13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31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61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75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952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95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25/06/2020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99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/>
              <a:t>Protección jurídica de las  personas vulnerables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/>
          </a:p>
          <a:p>
            <a:pPr>
              <a:buNone/>
            </a:pPr>
            <a:r>
              <a:rPr lang="es-AR" sz="2000" dirty="0"/>
              <a:t>Disposiciones para la propia incapacidad </a:t>
            </a:r>
          </a:p>
          <a:p>
            <a:pPr>
              <a:buNone/>
            </a:pPr>
            <a:r>
              <a:rPr lang="es-AR" sz="2000" dirty="0"/>
              <a:t>Testamento vital.</a:t>
            </a:r>
          </a:p>
          <a:p>
            <a:pPr>
              <a:buNone/>
            </a:pPr>
            <a:r>
              <a:rPr lang="es-AR" sz="2000" dirty="0"/>
              <a:t>Directivas de contenido digital</a:t>
            </a:r>
          </a:p>
          <a:p>
            <a:pPr>
              <a:buNone/>
            </a:pPr>
            <a:endParaRPr lang="es-AR" sz="2000" dirty="0"/>
          </a:p>
          <a:p>
            <a:pPr>
              <a:buNone/>
            </a:pPr>
            <a:r>
              <a:rPr lang="es-AR" sz="20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s-AR" sz="2000" dirty="0" err="1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es-AR" sz="2000" dirty="0">
                <a:solidFill>
                  <a:schemeClr val="accent1">
                    <a:lumMod val="50000"/>
                  </a:schemeClr>
                </a:solidFill>
              </a:rPr>
              <a:t>. Marcela V. Spina</a:t>
            </a:r>
            <a:r>
              <a:rPr lang="es-AR" sz="2000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>
            <a:normAutofit/>
          </a:bodyPr>
          <a:lstStyle/>
          <a:p>
            <a:r>
              <a:rPr lang="es-ES" i="1" u="sng" dirty="0"/>
              <a:t>Registros Creados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893175" cy="53276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s-ES" sz="2000" dirty="0"/>
              <a:t>Provincia de Buenos Aires (Vigente desde 2005, modificado 2009, reconocimiento legal 2010).-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Santa Fe (2006).-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Entre Ríos.-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Córdoba.-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Chaco.-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Corrientes.-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San Juan.-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Ciudad de Buenos Aires.-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Salta.-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Santa Cruz.-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Catamarca.-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La Pampa.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Tierra del Fuego.-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Formosa.</a:t>
            </a:r>
          </a:p>
          <a:p>
            <a:pPr>
              <a:lnSpc>
                <a:spcPct val="80000"/>
              </a:lnSpc>
            </a:pPr>
            <a:r>
              <a:rPr lang="es-ES" sz="2000" dirty="0"/>
              <a:t>Provincia de Santiago del Estero.-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/>
              <a:t>Centro Nacional de Información de Registros de Actos de Autoprotección (2009).-</a:t>
            </a:r>
          </a:p>
          <a:p>
            <a:pPr>
              <a:lnSpc>
                <a:spcPct val="80000"/>
              </a:lnSpc>
            </a:pPr>
            <a:endParaRPr lang="es-E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259632" y="3645024"/>
            <a:ext cx="721523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none" strike="noStrike" kern="120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Aharoni" pitchFamily="2" charset="-79"/>
              </a:rPr>
              <a:t> </a:t>
            </a:r>
            <a:r>
              <a:rPr kumimoji="0" lang="es-AR" sz="3200" b="1" i="0" u="none" strike="noStrike" kern="120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DERECHO DE AUTOPROTECCIÓN</a:t>
            </a:r>
            <a:endParaRPr kumimoji="0" lang="es-AR" sz="3200" b="1" i="0" u="none" strike="noStrike" kern="1200" cap="none" spc="0" normalizeH="0" baseline="0" noProof="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0034" y="3786190"/>
            <a:ext cx="7851648" cy="1828800"/>
          </a:xfrm>
        </p:spPr>
        <p:txBody>
          <a:bodyPr>
            <a:noAutofit/>
          </a:bodyPr>
          <a:lstStyle/>
          <a:p>
            <a:r>
              <a:rPr lang="es-AR" sz="3400" i="1" dirty="0">
                <a:ln w="18415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”Derecho que tiene todo ser humano a decidir acerca de las materias autorreferentes a su persona y a su patrimonio para el futuro ante una eventual pérdida de sus aptitudes de autogobierno.”</a:t>
            </a:r>
            <a:r>
              <a:rPr lang="es-AR" sz="3400" i="1" dirty="0">
                <a:ln w="18415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AR" sz="3400" i="1" dirty="0">
                <a:ln w="18415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s-AR" sz="3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714348" y="3000372"/>
            <a:ext cx="721523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none" strike="noStrike" kern="120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Aharoni" pitchFamily="2" charset="-79"/>
              </a:rPr>
              <a:t> UN</a:t>
            </a:r>
            <a:r>
              <a:rPr kumimoji="0" lang="es-AR" sz="3200" b="1" i="0" u="none" strike="noStrike" kern="1200" cap="none" spc="0" normalizeH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Aharoni" pitchFamily="2" charset="-79"/>
              </a:rPr>
              <a:t> ACTO</a:t>
            </a:r>
            <a:r>
              <a:rPr kumimoji="0" lang="es-AR" sz="3200" b="1" i="0" u="none" strike="noStrike" kern="1200" cap="none" spc="0" normalizeH="0" baseline="0" noProof="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DE AUTOPROTECCIÓN</a:t>
            </a:r>
            <a:endParaRPr kumimoji="0" lang="es-AR" sz="3200" b="1" i="0" u="none" strike="noStrike" kern="1200" cap="none" spc="0" normalizeH="0" baseline="0" noProof="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28" y="1214422"/>
            <a:ext cx="65722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400" b="1" i="1" dirty="0">
                <a:ln w="18415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latin typeface="Arial Black" pitchFamily="34" charset="0"/>
                <a:ea typeface="+mj-ea"/>
                <a:cs typeface="+mj-cs"/>
              </a:rPr>
              <a:t> “</a:t>
            </a:r>
            <a:r>
              <a:rPr lang="es-ES" sz="2800" b="1" i="1" dirty="0">
                <a:ln w="18415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latin typeface="Arial Black" pitchFamily="34" charset="0"/>
                <a:ea typeface="+mj-ea"/>
                <a:cs typeface="+mj-cs"/>
              </a:rPr>
              <a:t>Es un acto voluntario de carácter preventivo, decidido libremente por una persona y expresado en forma inequívoca, que contiene declaraciones, previsiones y directivas para que sean ejecutadas en el caso de que se encuentre  por cualquier  causa imposibilitada de decidir por si misma.”-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sz="2400" b="1" dirty="0"/>
              <a:t>NUEVO CCCN. DERECHOS PERSONALISIMOS.</a:t>
            </a:r>
            <a:br>
              <a:rPr lang="es-AR" sz="2400" b="1" dirty="0"/>
            </a:br>
            <a:r>
              <a:rPr lang="es-AR" sz="2400" b="1" dirty="0"/>
              <a:t>    ESTRUCTURACION SISTEMATICA </a:t>
            </a:r>
            <a:br>
              <a:rPr lang="es-AR" sz="2400" b="1" dirty="0"/>
            </a:br>
            <a:r>
              <a:rPr lang="es-AR" sz="2400" b="1" dirty="0"/>
              <a:t>                   Capítulo 3   (Art. 51 a 61)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325112"/>
          </a:xfrm>
        </p:spPr>
        <p:txBody>
          <a:bodyPr>
            <a:noAutofit/>
          </a:bodyPr>
          <a:lstStyle/>
          <a:p>
            <a:pPr>
              <a:buNone/>
            </a:pPr>
            <a:endParaRPr lang="es-AR" sz="2200" b="1" dirty="0"/>
          </a:p>
          <a:p>
            <a:pPr>
              <a:buNone/>
            </a:pPr>
            <a:r>
              <a:rPr lang="es-AR" sz="2200" b="1" dirty="0"/>
              <a:t>Declaración de principios</a:t>
            </a:r>
            <a:r>
              <a:rPr lang="es-AR" sz="2200" dirty="0"/>
              <a:t>: La persona humana es inviolable y en cualquier circunstancia tiene derecho al reconocimiento y respeto de su dignidad. (Art. 51) Protección jurídica contra injerencias del Estado o de terceros.</a:t>
            </a:r>
          </a:p>
          <a:p>
            <a:pPr>
              <a:buNone/>
            </a:pPr>
            <a:r>
              <a:rPr lang="es-AR" sz="2200" b="1" dirty="0"/>
              <a:t>La persona es el centro y eje del ordenamiento jurídico y es un fin en si misma.</a:t>
            </a:r>
          </a:p>
          <a:p>
            <a:pPr>
              <a:buNone/>
            </a:pPr>
            <a:r>
              <a:rPr lang="es-AR" sz="2200" dirty="0"/>
              <a:t>Su tutela está indisolublemente unida al concepto de </a:t>
            </a:r>
            <a:r>
              <a:rPr lang="es-AR" sz="2200" b="1" dirty="0"/>
              <a:t>DIGNIDAD, LIBERTAD Y AUTONOMIA. </a:t>
            </a:r>
            <a:r>
              <a:rPr lang="es-AR" sz="2200" dirty="0"/>
              <a:t>Decisiones autorreferentes del articulo 19 de la C.N</a:t>
            </a:r>
            <a:r>
              <a:rPr lang="es-AR" sz="2200" b="1" dirty="0"/>
              <a:t>.</a:t>
            </a:r>
            <a:endParaRPr lang="es-AR" sz="22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b="1" u="sng" dirty="0"/>
              <a:t>DERECHO A LA INTEGRIDAD ESPIRITUAL (Art. 52 y 53)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700808"/>
            <a:ext cx="6347713" cy="4469571"/>
          </a:xfrm>
        </p:spPr>
        <p:txBody>
          <a:bodyPr>
            <a:noAutofit/>
          </a:bodyPr>
          <a:lstStyle/>
          <a:p>
            <a:r>
              <a:rPr lang="es-AR" sz="1400" dirty="0"/>
              <a:t>Intimidad personal o familiar.</a:t>
            </a:r>
          </a:p>
          <a:p>
            <a:r>
              <a:rPr lang="es-AR" sz="1400" dirty="0"/>
              <a:t>Honra o reputación.</a:t>
            </a:r>
          </a:p>
          <a:p>
            <a:r>
              <a:rPr lang="es-AR" sz="1400" dirty="0"/>
              <a:t>Imagen y voz.</a:t>
            </a:r>
          </a:p>
          <a:p>
            <a:r>
              <a:rPr lang="es-AR" sz="1400" dirty="0"/>
              <a:t>Cualquier afección a la dignidad personal.</a:t>
            </a:r>
          </a:p>
          <a:p>
            <a:r>
              <a:rPr lang="es-AR" sz="1400" dirty="0"/>
              <a:t>Derecho a la identidad (incluida la digital).</a:t>
            </a:r>
          </a:p>
          <a:p>
            <a:pPr>
              <a:buNone/>
            </a:pPr>
            <a:r>
              <a:rPr lang="es-AR" sz="1400" dirty="0"/>
              <a:t>Puede reclamarse prevención y reparación.</a:t>
            </a:r>
          </a:p>
          <a:p>
            <a:pPr>
              <a:buNone/>
            </a:pPr>
            <a:r>
              <a:rPr lang="es-AR" sz="1400" dirty="0"/>
              <a:t>Art. 1710, 1770, 1771 y 1738. Acciones penales.</a:t>
            </a:r>
          </a:p>
          <a:p>
            <a:r>
              <a:rPr lang="es-AR" sz="1400" b="1" dirty="0"/>
              <a:t>Derecho a la imagen</a:t>
            </a:r>
            <a:r>
              <a:rPr lang="es-AR" sz="1400" dirty="0"/>
              <a:t>: Nadie puede captar o reproducir la imagen o la voz sin el consentimiento, con excepción:</a:t>
            </a:r>
          </a:p>
          <a:p>
            <a:pPr>
              <a:buNone/>
            </a:pPr>
            <a:r>
              <a:rPr lang="es-AR" sz="1400" dirty="0"/>
              <a:t> acto publico, cultural o educativo y se tomen precauciones o responda al derecho de informar.</a:t>
            </a:r>
          </a:p>
          <a:p>
            <a:pPr>
              <a:buNone/>
            </a:pPr>
            <a:r>
              <a:rPr lang="es-AR" sz="1400" dirty="0"/>
              <a:t>     Art. 53 Fallecimiento. En caso de personas fallecidas pueden prestar el consentimiento sus herederos o el designado por el causante en una disposición de última voluntad.</a:t>
            </a:r>
          </a:p>
          <a:p>
            <a:pPr>
              <a:buNone/>
            </a:pPr>
            <a:r>
              <a:rPr lang="es-AR" sz="1400" dirty="0"/>
              <a:t>Si hay desacuerdo entre herederos de un mismo grado, resuelve el juez. Pasados veinte años desde la muerte, la reproducción no ofensiva es libre.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u="sng" dirty="0"/>
              <a:t>Derecho a la INTEGRIDAD FISICA</a:t>
            </a:r>
            <a:r>
              <a:rPr lang="es-AR" sz="2800" u="sng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Actos peligrosos ( Art. 54)</a:t>
            </a:r>
          </a:p>
          <a:p>
            <a:r>
              <a:rPr lang="es-AR" dirty="0"/>
              <a:t>Actos de disposición del propio cuerpo (Art. 56)</a:t>
            </a:r>
          </a:p>
          <a:p>
            <a:r>
              <a:rPr lang="es-AR" dirty="0"/>
              <a:t>Investigaciones en seres humanos. (Art. 58)</a:t>
            </a:r>
          </a:p>
          <a:p>
            <a:r>
              <a:rPr lang="es-AR" dirty="0"/>
              <a:t> Consentimiento informado para actos médicos e investigaciones en salud. (Art. 59)</a:t>
            </a:r>
          </a:p>
          <a:p>
            <a:r>
              <a:rPr lang="es-AR" dirty="0"/>
              <a:t>Muerte digna. (Art. 59 inc. g)</a:t>
            </a:r>
          </a:p>
          <a:p>
            <a:r>
              <a:rPr lang="es-AR" dirty="0"/>
              <a:t>Directivas médicas anticipadas (Art. 60)</a:t>
            </a:r>
          </a:p>
          <a:p>
            <a:r>
              <a:rPr lang="es-AR" dirty="0"/>
              <a:t>Exequias (Art. 61)</a:t>
            </a:r>
          </a:p>
          <a:p>
            <a:endParaRPr lang="es-AR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b="1" u="sng" dirty="0"/>
              <a:t>Derecho a la INTEGRIDAD FISICA</a:t>
            </a:r>
            <a:r>
              <a:rPr lang="es-AR" sz="2800" u="sng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/>
              <a:t>Actos peligrosos ( Art. 54)</a:t>
            </a:r>
          </a:p>
          <a:p>
            <a:r>
              <a:rPr lang="es-AR" dirty="0"/>
              <a:t>Actos de disposición del propio cuerpo (Art. 56)</a:t>
            </a:r>
          </a:p>
          <a:p>
            <a:r>
              <a:rPr lang="es-AR" dirty="0"/>
              <a:t>Investigaciones en seres humanos. (Art. 58)</a:t>
            </a:r>
          </a:p>
          <a:p>
            <a:r>
              <a:rPr lang="es-AR" dirty="0"/>
              <a:t> Consentimiento informado para actos médicos e investigaciones en salud. (Art. 59)</a:t>
            </a:r>
          </a:p>
          <a:p>
            <a:r>
              <a:rPr lang="es-AR" dirty="0"/>
              <a:t>Muerte digna. (Art. 59 inc. g)</a:t>
            </a:r>
          </a:p>
          <a:p>
            <a:r>
              <a:rPr lang="es-AR" dirty="0"/>
              <a:t>Directivas médicas anticipadas (Art. 60)</a:t>
            </a:r>
          </a:p>
          <a:p>
            <a:r>
              <a:rPr lang="es-AR" dirty="0"/>
              <a:t>Exequias (Art. 61)</a:t>
            </a:r>
          </a:p>
          <a:p>
            <a:endParaRPr lang="es-AR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85794"/>
            <a:ext cx="8229600" cy="1143000"/>
          </a:xfrm>
        </p:spPr>
        <p:txBody>
          <a:bodyPr>
            <a:normAutofit/>
          </a:bodyPr>
          <a:lstStyle/>
          <a:p>
            <a:r>
              <a:rPr lang="es-AR" sz="2800" b="1" u="sng" dirty="0"/>
              <a:t>MUERTE DIGNA</a:t>
            </a:r>
            <a:r>
              <a:rPr lang="es-AR" sz="2800" b="1" dirty="0"/>
              <a:t/>
            </a:r>
            <a:br>
              <a:rPr lang="es-AR" sz="2800" b="1" dirty="0"/>
            </a:br>
            <a:endParaRPr lang="es-AR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502858"/>
          </a:xfrm>
        </p:spPr>
        <p:txBody>
          <a:bodyPr>
            <a:normAutofit/>
          </a:bodyPr>
          <a:lstStyle/>
          <a:p>
            <a:pPr algn="just"/>
            <a:r>
              <a:rPr lang="es-AR" sz="2200" dirty="0"/>
              <a:t>En caso de padecer una enfermedad </a:t>
            </a:r>
            <a:r>
              <a:rPr lang="es-AR" sz="2200" b="1" dirty="0"/>
              <a:t>irreversible</a:t>
            </a:r>
            <a:r>
              <a:rPr lang="es-AR" sz="2200" dirty="0"/>
              <a:t>, i</a:t>
            </a:r>
            <a:r>
              <a:rPr lang="es-AR" sz="2200" b="1" dirty="0"/>
              <a:t>ncurable</a:t>
            </a:r>
            <a:r>
              <a:rPr lang="es-AR" sz="2200" dirty="0"/>
              <a:t>, o cuando se encuentre en un </a:t>
            </a:r>
            <a:r>
              <a:rPr lang="es-AR" sz="2200" b="1" dirty="0"/>
              <a:t>estadio terminal</a:t>
            </a:r>
            <a:r>
              <a:rPr lang="es-AR" sz="2200" dirty="0"/>
              <a:t>, Art. 59 inc. g)</a:t>
            </a:r>
          </a:p>
          <a:p>
            <a:pPr algn="just"/>
            <a:endParaRPr lang="es-AR" sz="2200" dirty="0"/>
          </a:p>
          <a:p>
            <a:pPr algn="just">
              <a:buNone/>
            </a:pPr>
            <a:r>
              <a:rPr lang="es-AR" sz="2200" dirty="0"/>
              <a:t>    Derecho  a rechazar intervención quirúrgica, hidratación, alimentación o reanimación o retiro de medidas de soporte vital  cuando produzcan solo sufrimiento desmesurado  o prolongación en el tiempo. </a:t>
            </a:r>
          </a:p>
          <a:p>
            <a:pPr algn="just"/>
            <a:r>
              <a:rPr lang="es-AR" sz="2200" dirty="0"/>
              <a:t>Prácticas eutanásicas se tienen por no escritas.</a:t>
            </a:r>
          </a:p>
          <a:p>
            <a:pPr algn="just"/>
            <a:r>
              <a:rPr lang="es-AR" sz="2200" dirty="0"/>
              <a:t>Derecho a recibir siempre  cuidados paliativos. (Art. 59 </a:t>
            </a:r>
            <a:r>
              <a:rPr lang="es-AR" sz="2200" dirty="0" err="1"/>
              <a:t>inc</a:t>
            </a:r>
            <a:r>
              <a:rPr lang="es-AR" sz="2200" dirty="0"/>
              <a:t> h.)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Persona Humana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00100" y="2214554"/>
            <a:ext cx="664373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b="1" dirty="0"/>
              <a:t>La persona es el centro y eje del ordenamiento jurídico y es un fin en si misma.</a:t>
            </a:r>
            <a:endParaRPr lang="es-AR" sz="2000" dirty="0"/>
          </a:p>
          <a:p>
            <a:pPr>
              <a:buNone/>
            </a:pPr>
            <a:endParaRPr lang="es-AR" sz="2000" dirty="0"/>
          </a:p>
          <a:p>
            <a:pPr>
              <a:buNone/>
            </a:pPr>
            <a:r>
              <a:rPr lang="es-AR" sz="2000" dirty="0"/>
              <a:t>La persona humana es inviolable y en cualquier circunstancia tiene derecho al reconocimiento y respeto de su dignidad. (Art. 51) Protección jurídica contra injerencias del Estado o de terceros.</a:t>
            </a:r>
          </a:p>
          <a:p>
            <a:pPr>
              <a:buNone/>
            </a:pPr>
            <a:endParaRPr lang="es-AR" sz="2000" dirty="0"/>
          </a:p>
          <a:p>
            <a:pPr>
              <a:buNone/>
            </a:pPr>
            <a:endParaRPr lang="es-AR" sz="2000" b="1" dirty="0"/>
          </a:p>
          <a:p>
            <a:pPr>
              <a:buNone/>
            </a:pPr>
            <a:r>
              <a:rPr lang="es-AR" sz="2000" dirty="0"/>
              <a:t>Su tutela está indisolublemente unida al concepto de </a:t>
            </a:r>
            <a:r>
              <a:rPr lang="es-AR" sz="2000" b="1" dirty="0"/>
              <a:t>DIGNIDAD, LIBERTAD Y AUTONOMIA. </a:t>
            </a:r>
            <a:r>
              <a:rPr lang="es-AR" sz="2000" dirty="0"/>
              <a:t>Decisiones autorreferentes del articulo 19 de la C.N</a:t>
            </a:r>
            <a:r>
              <a:rPr lang="es-AR" sz="2000" b="1" dirty="0"/>
              <a:t>.</a:t>
            </a:r>
            <a:endParaRPr lang="es-AR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AR" sz="3200" b="1" u="sng" dirty="0"/>
              <a:t>Directivas anticipadas de salud. Art. 60.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AR" sz="2400" dirty="0"/>
              <a:t>Otorgadas por persona “plenamente capaz” (art. 11 ley 26.529).</a:t>
            </a:r>
          </a:p>
          <a:p>
            <a:pPr lvl="0">
              <a:buNone/>
            </a:pPr>
            <a:r>
              <a:rPr lang="es-AR" sz="2400" dirty="0"/>
              <a:t>Contenido: </a:t>
            </a:r>
          </a:p>
          <a:p>
            <a:pPr lvl="0"/>
            <a:r>
              <a:rPr lang="es-AR" sz="2400" dirty="0"/>
              <a:t>Conferir mandato respecto de la salud y en previsión de su propia incapacidad.</a:t>
            </a:r>
          </a:p>
          <a:p>
            <a:pPr lvl="0"/>
            <a:r>
              <a:rPr lang="es-AR" sz="2400" dirty="0"/>
              <a:t>Designar a/las personas que expresen el consentimiento para actos médicos y  ejercer su curatela.</a:t>
            </a:r>
          </a:p>
          <a:p>
            <a:pPr lvl="0"/>
            <a:r>
              <a:rPr lang="es-AR" sz="2400" dirty="0"/>
              <a:t>Designación del propio curador y/o apoyo. Por escritura publica. ( Art. 139).</a:t>
            </a:r>
          </a:p>
          <a:p>
            <a:pPr lvl="0"/>
            <a:r>
              <a:rPr lang="es-AR" sz="2400" dirty="0"/>
              <a:t>Libremente revocable en todo momento.</a:t>
            </a:r>
          </a:p>
          <a:p>
            <a:endParaRPr lang="es-AR" sz="24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rmAutofit/>
          </a:bodyPr>
          <a:lstStyle/>
          <a:p>
            <a:r>
              <a:rPr lang="es-AR" b="1" u="sng" dirty="0"/>
              <a:t>Consentimiento médico informado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s-ES" sz="2200" dirty="0"/>
              <a:t>Es obligatorio el consentimiento </a:t>
            </a:r>
            <a:r>
              <a:rPr lang="es-ES" sz="2200" b="1" dirty="0"/>
              <a:t>libre e informado </a:t>
            </a:r>
            <a:r>
              <a:rPr lang="es-ES" sz="2200" dirty="0"/>
              <a:t> para todo acto médico  e investigaciones en  salud. ( Art. 59) Ley 26.529 y 26.742.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Previa información clara, precisa y adecuada.</a:t>
            </a:r>
          </a:p>
          <a:p>
            <a:pPr algn="just"/>
            <a:endParaRPr lang="es-ES" sz="2200" dirty="0"/>
          </a:p>
          <a:p>
            <a:r>
              <a:rPr lang="es-ES" sz="2200" dirty="0"/>
              <a:t>En caso de imposibilidad absoluta  de otorgarlo.</a:t>
            </a:r>
          </a:p>
          <a:p>
            <a:pPr>
              <a:buNone/>
            </a:pPr>
            <a:r>
              <a:rPr lang="es-ES" sz="2200" dirty="0"/>
              <a:t>Y no ha dejado directivas anticipadas. Personas llamadas a  suplirlo.</a:t>
            </a:r>
          </a:p>
          <a:p>
            <a:endParaRPr lang="es-AR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/>
              <a:t>        </a:t>
            </a:r>
            <a:r>
              <a:rPr lang="es-AR" b="1" u="sng" dirty="0"/>
              <a:t>Capacidad para otorgar D.A.</a:t>
            </a:r>
            <a:r>
              <a:rPr lang="es-AR" dirty="0"/>
              <a:t>.</a:t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389120"/>
          </a:xfrm>
        </p:spPr>
        <p:txBody>
          <a:bodyPr>
            <a:normAutofit/>
          </a:bodyPr>
          <a:lstStyle/>
          <a:p>
            <a:r>
              <a:rPr lang="es-AR" sz="2200" dirty="0"/>
              <a:t>Ley 26.529 (Art.11) Capaz y mayor de edad. En C.C.C.N “plenamente capaces”.</a:t>
            </a:r>
          </a:p>
          <a:p>
            <a:r>
              <a:rPr lang="es-AR" sz="2200" dirty="0"/>
              <a:t>Menores   Art. 26. No podrían dictar D.A. sin perjuicio de su derecho a dar su opinión y que la misma sea tenida en cuenta.</a:t>
            </a:r>
          </a:p>
          <a:p>
            <a:r>
              <a:rPr lang="es-AR" sz="2200" dirty="0"/>
              <a:t>Personas con discapacidad deben darse los apoyos para Consentimiento informado.(Art. 59)</a:t>
            </a:r>
          </a:p>
          <a:p>
            <a:r>
              <a:rPr lang="es-AR" sz="2200" dirty="0"/>
              <a:t>Los incapaces art 32 no podrán dictar D.A.</a:t>
            </a:r>
          </a:p>
          <a:p>
            <a:r>
              <a:rPr lang="es-AR" sz="2200" dirty="0"/>
              <a:t>Con capacidad restringida habrá que estar a los actos restringidos en la sentencia.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/>
              <a:t>              </a:t>
            </a:r>
            <a:r>
              <a:rPr lang="es-AR" b="1" u="sng" dirty="0"/>
              <a:t>Poder</a:t>
            </a:r>
            <a:r>
              <a:rPr lang="es-AR" dirty="0"/>
              <a:t> </a:t>
            </a:r>
            <a:r>
              <a:rPr lang="es-AR" b="1" u="sng" dirty="0"/>
              <a:t>preventivo</a:t>
            </a:r>
            <a:r>
              <a:rPr lang="es-AR" dirty="0"/>
              <a:t>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000" dirty="0"/>
              <a:t>Puede preverse vigencia desde el otorgamiento y su  continuación en caso  de declaración de restricción de la capacidad.</a:t>
            </a:r>
          </a:p>
          <a:p>
            <a:r>
              <a:rPr lang="es-AR" sz="2000" dirty="0"/>
              <a:t>Puede preverse sujeto a la condición suspensiva de la restricción de la capacidad. Y la forma de comprobarla.</a:t>
            </a:r>
          </a:p>
          <a:p>
            <a:r>
              <a:rPr lang="es-AR" sz="2000" dirty="0"/>
              <a:t>Estos mandatos específicos en previsión de la futura incapacidad  resultan una excepción a la extinción  por  causa de incapacidad sobreviviente ( Art. 380 y 1329).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u="sng" dirty="0"/>
              <a:t>EXEQUIAS: Art. 61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000" dirty="0"/>
              <a:t>Si no ha sido otorgada o </a:t>
            </a:r>
            <a:r>
              <a:rPr lang="es-AR" sz="2000" b="1" i="1" dirty="0"/>
              <a:t>presumida</a:t>
            </a:r>
            <a:r>
              <a:rPr lang="es-AR" sz="2000" dirty="0"/>
              <a:t>, la decisión corresponde  al cónyuge, conviviente o parientes según el orden sucesorio, que no pueden dar al cadáver un destino diferente  del que hubiere dado el difunto.</a:t>
            </a:r>
          </a:p>
          <a:p>
            <a:pPr algn="just"/>
            <a:r>
              <a:rPr lang="es-AR" sz="2000" dirty="0"/>
              <a:t>La persona “plenamente capaz” puede manifestar su voluntad, </a:t>
            </a:r>
            <a:r>
              <a:rPr lang="es-AR" sz="2000" b="1" i="1" dirty="0"/>
              <a:t>por cualquier forma</a:t>
            </a:r>
            <a:r>
              <a:rPr lang="es-AR" sz="2000" dirty="0"/>
              <a:t>,  y decidir las formas de su sepelio e inhumación del cadáver, dar todo o parte del cadáver con fines científicos o terapéuticos</a:t>
            </a:r>
            <a:r>
              <a:rPr lang="es-AR" dirty="0"/>
              <a:t>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u="sng" dirty="0">
                <a:effectLst/>
              </a:rPr>
              <a:t>Otras incumbencias r. D.H</a:t>
            </a:r>
            <a:r>
              <a:rPr lang="es-AR" dirty="0"/>
              <a:t>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/>
              <a:t>CONSENTIMIENTO INFORMADO PARA TRHA.</a:t>
            </a:r>
          </a:p>
          <a:p>
            <a:pPr>
              <a:buNone/>
            </a:pPr>
            <a:r>
              <a:rPr lang="es-AR" dirty="0"/>
              <a:t>   Protocolización. Art. 560,561 y 562 CCCN.</a:t>
            </a:r>
          </a:p>
          <a:p>
            <a:pPr>
              <a:buNone/>
            </a:pPr>
            <a:endParaRPr lang="es-AR" dirty="0"/>
          </a:p>
          <a:p>
            <a:pPr>
              <a:buNone/>
            </a:pPr>
            <a:r>
              <a:rPr lang="es-AR" dirty="0"/>
              <a:t>TESTAMENTO con mejora estricta  para heredero con discapacidad. Art. 2448 CCCN</a:t>
            </a:r>
          </a:p>
          <a:p>
            <a:pPr>
              <a:buNone/>
            </a:pPr>
            <a:r>
              <a:rPr lang="es-AR" dirty="0"/>
              <a:t>  </a:t>
            </a:r>
          </a:p>
          <a:p>
            <a:pPr>
              <a:buNone/>
            </a:pPr>
            <a:r>
              <a:rPr lang="es-AR" dirty="0"/>
              <a:t>  PERSONAS MAYORES.</a:t>
            </a:r>
          </a:p>
          <a:p>
            <a:pPr>
              <a:buNone/>
            </a:pPr>
            <a:r>
              <a:rPr lang="es-AR" dirty="0"/>
              <a:t>  Sujetos capaces pero vulnerables.</a:t>
            </a:r>
          </a:p>
          <a:p>
            <a:pPr>
              <a:buNone/>
            </a:pPr>
            <a:r>
              <a:rPr lang="es-AR" dirty="0"/>
              <a:t>  Utilización de actos de autoprotección para organizar su autonomía. </a:t>
            </a:r>
          </a:p>
          <a:p>
            <a:pPr>
              <a:buNone/>
            </a:pPr>
            <a:r>
              <a:rPr lang="es-AR" dirty="0"/>
              <a:t>Nueva Convención Interamericana de D.H. de p. mayores.</a:t>
            </a:r>
          </a:p>
          <a:p>
            <a:pPr>
              <a:buNone/>
            </a:pPr>
            <a:r>
              <a:rPr lang="es-AR" dirty="0"/>
              <a:t>Ley 27.360 vigente desde noviembre de 2017.  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Acto de autoprotección.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76959" y="1930400"/>
            <a:ext cx="8190082" cy="4797152"/>
          </a:xfrm>
        </p:spPr>
        <p:txBody>
          <a:bodyPr>
            <a:normAutofit/>
          </a:bodyPr>
          <a:lstStyle/>
          <a:p>
            <a:r>
              <a:rPr lang="es-AR" sz="2200" dirty="0"/>
              <a:t>Contenido amplio: vida cotidiana, patrimonial, nombramiento de apoyos, exclusión de personas,  directivas anticipadas de salud.</a:t>
            </a:r>
          </a:p>
          <a:p>
            <a:r>
              <a:rPr lang="es-AR" sz="2200" dirty="0"/>
              <a:t>Directivas sobre identidad digital y relacionadas a las redes</a:t>
            </a:r>
          </a:p>
          <a:p>
            <a:pPr marL="0" indent="0">
              <a:buNone/>
            </a:pPr>
            <a:r>
              <a:rPr lang="es-AR" sz="2200" dirty="0"/>
              <a:t>Sociales.</a:t>
            </a:r>
          </a:p>
          <a:p>
            <a:r>
              <a:rPr lang="es-AR" sz="2200" dirty="0"/>
              <a:t>Pautas para su redacción. Autorizados, transcripción de directivas de salud, estipulación, intervención de testigos y otras personas.</a:t>
            </a:r>
          </a:p>
          <a:p>
            <a:r>
              <a:rPr lang="es-AR" sz="2200" dirty="0"/>
              <a:t>Forma: Para directivas de salud Ley 26529, 26742 y decreto reglamentario 1.089/2012. </a:t>
            </a:r>
          </a:p>
          <a:p>
            <a:r>
              <a:rPr lang="es-AR" sz="2200" dirty="0"/>
              <a:t>Inscripción registral.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4000" u="sng"/>
              <a:t>Contenido de las Directivas Anticipadas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214812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/>
              <a:t>Cláusulas relativas a la vida cotidiana.-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/>
          </a:p>
          <a:p>
            <a:pPr eaLnBrk="1" hangingPunct="1">
              <a:defRPr/>
            </a:pPr>
            <a:r>
              <a:rPr lang="es-ES" dirty="0"/>
              <a:t>Cláusulas relativas a la salud.-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/>
          </a:p>
          <a:p>
            <a:pPr eaLnBrk="1" hangingPunct="1">
              <a:defRPr/>
            </a:pPr>
            <a:r>
              <a:rPr lang="es-ES" dirty="0"/>
              <a:t>Cláusulas relativas al nombramiento de apoyo o curador.-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/>
          </a:p>
          <a:p>
            <a:pPr eaLnBrk="1" hangingPunct="1">
              <a:defRPr/>
            </a:pPr>
            <a:r>
              <a:rPr lang="es-ES" dirty="0"/>
              <a:t>Cláusulas relativas al patrimonio.-</a:t>
            </a:r>
          </a:p>
          <a:p>
            <a:pPr marL="0" indent="0" eaLnBrk="1" hangingPunct="1">
              <a:buNone/>
              <a:defRPr/>
            </a:pPr>
            <a:endParaRPr lang="es-ES" dirty="0"/>
          </a:p>
          <a:p>
            <a:pPr eaLnBrk="1" hangingPunct="1">
              <a:defRPr/>
            </a:pPr>
            <a:r>
              <a:rPr lang="es-ES" dirty="0"/>
              <a:t>Cláusulas relativas a la identidad digital.-</a:t>
            </a:r>
          </a:p>
          <a:p>
            <a:pPr eaLnBrk="1" hangingPunct="1"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u="sng"/>
              <a:t>Instrumentación de los Actos de Autoprotección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537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3600" u="sng" dirty="0"/>
              <a:t>Actos </a:t>
            </a:r>
            <a:r>
              <a:rPr lang="es-ES" sz="3600" u="sng" dirty="0" err="1"/>
              <a:t>pre-escriturarios</a:t>
            </a:r>
            <a:r>
              <a:rPr lang="es-ES" sz="3600" u="sng" dirty="0"/>
              <a:t>:</a:t>
            </a:r>
          </a:p>
          <a:p>
            <a:r>
              <a:rPr lang="es-ES" dirty="0"/>
              <a:t>Entrevistas previas.-</a:t>
            </a:r>
          </a:p>
          <a:p>
            <a:r>
              <a:rPr lang="es-ES" dirty="0"/>
              <a:t>Intervención de otras personas o profesionales.-</a:t>
            </a:r>
          </a:p>
          <a:p>
            <a:r>
              <a:rPr lang="es-ES" dirty="0"/>
              <a:t>Ajustes razonables.-</a:t>
            </a:r>
          </a:p>
          <a:p>
            <a:r>
              <a:rPr lang="es-ES" dirty="0"/>
              <a:t>Asesoramiento Notarial integral.- Incluidos los contenidos digitales.-</a:t>
            </a:r>
          </a:p>
          <a:p>
            <a:endParaRPr lang="es-ES" dirty="0"/>
          </a:p>
          <a:p>
            <a:r>
              <a:rPr lang="es-ES" dirty="0"/>
              <a:t>Forma: </a:t>
            </a:r>
          </a:p>
          <a:p>
            <a:pPr>
              <a:buFont typeface="Wingdings" pitchFamily="2" charset="2"/>
              <a:buNone/>
            </a:pPr>
            <a:r>
              <a:rPr lang="es-ES" dirty="0"/>
              <a:t>   Escritura Pública (ventajas).-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96975"/>
          </a:xfrm>
        </p:spPr>
        <p:txBody>
          <a:bodyPr/>
          <a:lstStyle/>
          <a:p>
            <a:r>
              <a:rPr lang="es-ES" u="sng" dirty="0"/>
              <a:t>ESCRITURA PÚBLICA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229600" cy="56165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200" u="sng" dirty="0"/>
              <a:t>Estructura: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Comparecencia.-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Planteo de las circunstancias personales.-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Contenido de las directivas anticipadas.-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Apoderados.-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Disposiciones para ser ejecutadas inmediatamente después de la muerte.-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Directivas finales.-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Autorizaciones.-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Estipulación.-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Testigos instrumentales.-</a:t>
            </a:r>
          </a:p>
          <a:p>
            <a:pPr>
              <a:lnSpc>
                <a:spcPct val="90000"/>
              </a:lnSpc>
            </a:pPr>
            <a:r>
              <a:rPr lang="es-ES" sz="2200" dirty="0"/>
              <a:t>Cierre instrumental.-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 dirty="0"/>
          </a:p>
          <a:p>
            <a:pPr>
              <a:lnSpc>
                <a:spcPct val="90000"/>
              </a:lnSpc>
            </a:pPr>
            <a:endParaRPr lang="es-ES" sz="2800" dirty="0"/>
          </a:p>
          <a:p>
            <a:pPr>
              <a:lnSpc>
                <a:spcPct val="90000"/>
              </a:lnSpc>
            </a:pPr>
            <a:endParaRPr lang="es-ES" sz="2800" dirty="0"/>
          </a:p>
          <a:p>
            <a:pPr>
              <a:lnSpc>
                <a:spcPct val="90000"/>
              </a:lnSpc>
            </a:pPr>
            <a:endParaRPr lang="es-E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Persona Vulnerable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AR" dirty="0"/>
          </a:p>
          <a:p>
            <a:r>
              <a:rPr lang="es-AR" sz="2200" dirty="0"/>
              <a:t>Definición de </a:t>
            </a:r>
            <a:r>
              <a:rPr lang="es-AR" sz="2200" b="1" dirty="0"/>
              <a:t>vulnerabilidad</a:t>
            </a:r>
            <a:r>
              <a:rPr lang="es-AR" sz="2200" dirty="0"/>
              <a:t>. ... </a:t>
            </a:r>
            <a:r>
              <a:rPr lang="es-AR" sz="2200" b="1" dirty="0"/>
              <a:t>Vulnerabilidad</a:t>
            </a:r>
            <a:r>
              <a:rPr lang="es-AR" sz="2200" dirty="0"/>
              <a:t> es la cualidad de </a:t>
            </a:r>
            <a:r>
              <a:rPr lang="es-AR" sz="2200" b="1" dirty="0"/>
              <a:t>vulnerable</a:t>
            </a:r>
            <a:r>
              <a:rPr lang="es-AR" sz="2200" dirty="0"/>
              <a:t> (que es susceptible de ser lastimado o herido ya sea física o moralmente). El </a:t>
            </a:r>
            <a:r>
              <a:rPr lang="es-AR" sz="2200" b="1" dirty="0"/>
              <a:t>concepto</a:t>
            </a:r>
            <a:r>
              <a:rPr lang="es-AR" sz="2200" dirty="0"/>
              <a:t> puede aplicarse a una persona o a un grupo social según su capacidad para prevenir, resistir y sobreponerse de un impacto. Se encuentra real o potencialmente en riesgo.</a:t>
            </a:r>
          </a:p>
          <a:p>
            <a:pPr>
              <a:buNone/>
            </a:pPr>
            <a:endParaRPr lang="es-AR" sz="2200" dirty="0"/>
          </a:p>
          <a:p>
            <a:r>
              <a:rPr lang="es-AR" sz="2200" dirty="0"/>
              <a:t>En principio niños, mujeres, ancianos y personas con discapacidad.  Art. 75 inc. 23 CN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A12258-D9C3-4B87-B1A8-589B9F38A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RECAUDOS: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D39EDAD-B64A-4A80-8A3B-E42E153A0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276580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es-AR" sz="2000" dirty="0"/>
              <a:t>Autorización para solicitar informes.</a:t>
            </a:r>
          </a:p>
          <a:p>
            <a:endParaRPr lang="es-AR" sz="2000" dirty="0"/>
          </a:p>
          <a:p>
            <a:r>
              <a:rPr lang="es-AR" sz="2000" dirty="0"/>
              <a:t>Autorización “expresa” para transcribir cláusulas relacionadas a la salud son datos sensibles protegidos por la ley 25.326.</a:t>
            </a:r>
          </a:p>
          <a:p>
            <a:endParaRPr lang="es-AR" sz="2000" dirty="0"/>
          </a:p>
          <a:p>
            <a:r>
              <a:rPr lang="es-AR" sz="2000" dirty="0"/>
              <a:t>Aceptación de la estipulación y el fiel  cumplimiento de las clausulas comprometiéndose a actuar de acuerdo a la voluntad, deseos  y preferencia de la persona.</a:t>
            </a:r>
          </a:p>
          <a:p>
            <a:r>
              <a:rPr lang="es-AR" sz="2000" dirty="0"/>
              <a:t>Estipulación de algún contralor o salvaguardia.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175895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200" b="1" u="sng" dirty="0"/>
              <a:t> DERECHO DE AUTOPROTECCION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AR" sz="3100" dirty="0"/>
              <a:t>Es un derecho personalísimo a decidir sobre la propia vida (temas patrimoniales, vida cotidiana  además de salud, incluidos derechos relacionados a la identidad digital) sin duda  incluido en el C.C.C.N</a:t>
            </a:r>
          </a:p>
          <a:p>
            <a:endParaRPr lang="es-AR" sz="3100" dirty="0"/>
          </a:p>
          <a:p>
            <a:r>
              <a:rPr lang="es-AR" sz="3100" dirty="0"/>
              <a:t>Los derechos personalísimos, no  se ejercen en principio  por representante, es  importante manifestar la voluntad, a través de directivas anticipadas.</a:t>
            </a:r>
          </a:p>
          <a:p>
            <a:endParaRPr lang="es-AR" sz="3100" dirty="0"/>
          </a:p>
          <a:p>
            <a:r>
              <a:rPr lang="es-AR" sz="3100" dirty="0"/>
              <a:t>Los documentos notariales son instrumentos idóneos para plasmar decisiones autorreferentes y contener los deseos y preferencias de las personas y regulación de sus derechos personalísimos</a:t>
            </a:r>
            <a:r>
              <a:rPr lang="es-AR" dirty="0"/>
              <a:t>.</a:t>
            </a:r>
          </a:p>
          <a:p>
            <a:r>
              <a:rPr lang="es-AR" dirty="0"/>
              <a:t>PROYECTO DE REFORMA DEL C.C.C.N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i="1" u="sng" dirty="0"/>
              <a:t>CONCLUSION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285992"/>
            <a:ext cx="8229600" cy="5113338"/>
          </a:xfrm>
        </p:spPr>
        <p:txBody>
          <a:bodyPr/>
          <a:lstStyle/>
          <a:p>
            <a:r>
              <a:rPr lang="es-ES" sz="2400" dirty="0"/>
              <a:t>La función social del notariado se ejerce como asesor privilegiado para la defensa de los derechos fundamentales de la persona, es un apoyo jurídico y una salvaguarda de los más vulnerables.-</a:t>
            </a:r>
          </a:p>
          <a:p>
            <a:r>
              <a:rPr lang="es-ES" sz="2400" dirty="0"/>
              <a:t>Los actos de autoprotección, constituyen una herramienta para ejercer la dignidad humana, asegurar el derecho a ser oídos y hacen a la protección de los mas vulnerables de la sociedad.-</a:t>
            </a:r>
          </a:p>
          <a:p>
            <a:r>
              <a:rPr lang="es-AR" sz="2400" dirty="0"/>
              <a:t>La  actividad notarial es PRO PERSONAE.-</a:t>
            </a:r>
          </a:p>
          <a:p>
            <a:pPr>
              <a:buFont typeface="Wingdings" pitchFamily="2" charset="2"/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i="1" u="sng" dirty="0"/>
              <a:t>CONSTITUCIONALIZACION DEL DERECHO PRIVADO.</a:t>
            </a:r>
            <a:r>
              <a:rPr lang="es-ES" sz="4800" dirty="0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2400" b="1" i="1" dirty="0"/>
              <a:t>DERECHOS HUMANOS Y DERECHOS PERSONALISIMOS.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400" b="1" i="1" dirty="0"/>
              <a:t>CONSTITUCION NACIONAL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400" b="1" i="1" dirty="0"/>
              <a:t>CONVENCIONES INTERNACIONALES DE DERECHOS HUMANOS</a:t>
            </a:r>
            <a:endParaRPr lang="es-ES" sz="2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i="1" u="sng" dirty="0"/>
              <a:t>CAMBIO DE PARADIGMAS</a:t>
            </a:r>
            <a:r>
              <a:rPr lang="es-ES" dirty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4427707"/>
            <a:ext cx="7200403" cy="183715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b="1" i="1" dirty="0">
                <a:latin typeface="Garamond" pitchFamily="18" charset="0"/>
              </a:rPr>
              <a:t>      DE OBJETO DE PROTECCION A SUJETOS DE DERECHO.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b="1" i="1" dirty="0">
                <a:latin typeface="Garamond" pitchFamily="18" charset="0"/>
              </a:rPr>
              <a:t>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200" b="1" i="1" dirty="0">
                <a:latin typeface="Garamond" pitchFamily="18" charset="0"/>
              </a:rPr>
              <a:t>     DERECHO A SER OIDOS, Y QUE SUS DESEOS Y PREFERENCIAS SEAN TENIDOS EN CUENTA.-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200" b="1" i="1" dirty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200" b="1" dirty="0">
              <a:latin typeface="Garamond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16013" y="1557338"/>
            <a:ext cx="73437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200" b="1" i="1" dirty="0">
                <a:latin typeface="Garamond" pitchFamily="18" charset="0"/>
                <a:cs typeface="Arial" charset="0"/>
              </a:rPr>
              <a:t>CONVENCION DE LOS DERECHOS DEL NIÑO</a:t>
            </a:r>
            <a:r>
              <a:rPr lang="es-ES" sz="2200" dirty="0">
                <a:latin typeface="Garamond" pitchFamily="18" charset="0"/>
                <a:cs typeface="Arial" charset="0"/>
              </a:rPr>
              <a:t>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16013" y="2420938"/>
            <a:ext cx="7416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200" b="1" i="1" dirty="0">
                <a:latin typeface="Garamond" pitchFamily="18" charset="0"/>
                <a:cs typeface="Arial" charset="0"/>
              </a:rPr>
              <a:t>CONVENCION DE LOS DERECHOS DE LAS PERSONAS CON DISCAPACIDAD</a:t>
            </a:r>
          </a:p>
          <a:p>
            <a:pPr>
              <a:spcBef>
                <a:spcPct val="50000"/>
              </a:spcBef>
            </a:pPr>
            <a:r>
              <a:rPr lang="es-ES" sz="2200" b="1" i="1" dirty="0">
                <a:latin typeface="Garamond" pitchFamily="18" charset="0"/>
                <a:cs typeface="Arial" charset="0"/>
              </a:rPr>
              <a:t>CONVENCION INTERAMERICANA DE LOS DERCHOS HUMANOS DE LAS PERSONAS MAYORES</a:t>
            </a:r>
          </a:p>
          <a:p>
            <a:pPr>
              <a:spcBef>
                <a:spcPct val="50000"/>
              </a:spcBef>
            </a:pPr>
            <a:endParaRPr lang="es-ES" sz="2200" b="1" i="1" dirty="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305800" cy="1143000"/>
          </a:xfrm>
        </p:spPr>
        <p:txBody>
          <a:bodyPr>
            <a:normAutofit/>
          </a:bodyPr>
          <a:lstStyle/>
          <a:p>
            <a:r>
              <a:rPr lang="es-AR" dirty="0"/>
              <a:t>PROCESO EN EL DERECHO ARGENTINO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71538" y="2214554"/>
            <a:ext cx="66437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  <a:p>
            <a:r>
              <a:rPr lang="es-AR" dirty="0"/>
              <a:t>CREACION DOCTRINARIA NOTARIAL.</a:t>
            </a:r>
          </a:p>
          <a:p>
            <a:endParaRPr lang="es-AR" dirty="0"/>
          </a:p>
          <a:p>
            <a:r>
              <a:rPr lang="es-AR" dirty="0"/>
              <a:t>CREACION DE LOS REGISTROS  DE ACTOS DE </a:t>
            </a:r>
          </a:p>
          <a:p>
            <a:endParaRPr lang="es-AR" dirty="0"/>
          </a:p>
          <a:p>
            <a:r>
              <a:rPr lang="es-AR" dirty="0"/>
              <a:t>AUTOPROTECCION. Año 2005.</a:t>
            </a:r>
          </a:p>
          <a:p>
            <a:endParaRPr lang="es-AR" dirty="0"/>
          </a:p>
          <a:p>
            <a:r>
              <a:rPr lang="es-AR" dirty="0"/>
              <a:t>RECONOCIMIENTO JURISPRUDENCIAL.</a:t>
            </a:r>
          </a:p>
          <a:p>
            <a:endParaRPr lang="es-AR" dirty="0"/>
          </a:p>
          <a:p>
            <a:r>
              <a:rPr lang="es-AR" dirty="0"/>
              <a:t>LEYES RELACIONADAS A DERECHO DE LA SALUD.</a:t>
            </a:r>
          </a:p>
          <a:p>
            <a:endParaRPr lang="es-AR" dirty="0"/>
          </a:p>
          <a:p>
            <a:r>
              <a:rPr lang="es-AR" dirty="0"/>
              <a:t>LEYES PROVINCIALES.</a:t>
            </a:r>
          </a:p>
          <a:p>
            <a:endParaRPr lang="es-AR" dirty="0"/>
          </a:p>
          <a:p>
            <a:r>
              <a:rPr lang="es-AR" dirty="0"/>
              <a:t>REFORMA DEL CODIGO CIVIL Y COMERCIAL DE LA NACION.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AR" dirty="0"/>
              <a:t>Jurisprudencia</a:t>
            </a:r>
            <a:r>
              <a:rPr lang="es-AR" sz="4000" dirty="0"/>
              <a:t/>
            </a:r>
            <a:br>
              <a:rPr lang="es-AR" sz="4000" dirty="0"/>
            </a:br>
            <a:endParaRPr lang="es-ES" sz="40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00240"/>
            <a:ext cx="8229600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200" dirty="0"/>
              <a:t>S. M. de C. s. Insania S.C.B.A 9-2-05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AR" sz="2200" dirty="0"/>
              <a:t>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200" dirty="0"/>
              <a:t>“ M” </a:t>
            </a:r>
            <a:r>
              <a:rPr lang="es-AR" sz="2200" dirty="0" err="1"/>
              <a:t>Juzg</a:t>
            </a:r>
            <a:r>
              <a:rPr lang="es-AR" sz="2200" dirty="0"/>
              <a:t>. en lo </a:t>
            </a:r>
            <a:r>
              <a:rPr lang="es-AR" sz="2200" dirty="0" err="1"/>
              <a:t>Crim</a:t>
            </a:r>
            <a:r>
              <a:rPr lang="es-AR" sz="2200" dirty="0"/>
              <a:t> y Correccional Nro.1 de Mar del Plata . Amparo 25-7-05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z="2200" dirty="0"/>
          </a:p>
          <a:p>
            <a:pPr>
              <a:lnSpc>
                <a:spcPct val="90000"/>
              </a:lnSpc>
              <a:defRPr/>
            </a:pPr>
            <a:r>
              <a:rPr lang="es-AR" sz="2200" dirty="0"/>
              <a:t>C.S.J.N  Caso Testigo de Jehová. </a:t>
            </a:r>
            <a:r>
              <a:rPr lang="es-AR" sz="2200" dirty="0" err="1"/>
              <a:t>Albarracini</a:t>
            </a:r>
            <a:r>
              <a:rPr lang="es-AR" sz="2200" dirty="0"/>
              <a:t> Nieves, Jorge W. s amparo. 01-06-12.-</a:t>
            </a:r>
            <a:r>
              <a:rPr lang="es-ES" sz="2200" dirty="0"/>
              <a:t>  CSJN Bahamondez  1993 LL-1993-130</a:t>
            </a:r>
          </a:p>
          <a:p>
            <a:pPr>
              <a:lnSpc>
                <a:spcPct val="90000"/>
              </a:lnSpc>
              <a:defRPr/>
            </a:pPr>
            <a:endParaRPr lang="es-ES" sz="2200" dirty="0"/>
          </a:p>
          <a:p>
            <a:pPr>
              <a:lnSpc>
                <a:spcPct val="90000"/>
              </a:lnSpc>
              <a:defRPr/>
            </a:pPr>
            <a:r>
              <a:rPr lang="es-AR" sz="2200" dirty="0"/>
              <a:t>B.I.N. Causa 4033 </a:t>
            </a:r>
            <a:r>
              <a:rPr lang="es-AR" sz="2200" dirty="0" err="1"/>
              <a:t>Juzg</a:t>
            </a:r>
            <a:r>
              <a:rPr lang="es-AR" sz="2200" dirty="0"/>
              <a:t>. En lo correccional nro. 4 de Mar del Plata. 3-10-2014</a:t>
            </a:r>
          </a:p>
          <a:p>
            <a:pPr>
              <a:lnSpc>
                <a:spcPct val="90000"/>
              </a:lnSpc>
              <a:defRPr/>
            </a:pPr>
            <a:r>
              <a:rPr lang="es-AR" sz="2200" dirty="0"/>
              <a:t>D.M.A s/ autorización CSJN 15-7-2015</a:t>
            </a:r>
          </a:p>
          <a:p>
            <a:pPr>
              <a:lnSpc>
                <a:spcPct val="90000"/>
              </a:lnSpc>
              <a:defRPr/>
            </a:pPr>
            <a:endParaRPr lang="es-AR" sz="22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s-AR" sz="2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AR" sz="2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AR" sz="22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s-AR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6D9E02-5C4D-4385-A9CC-EA9961500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FALLOS INTERNACIONALES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889DCA-414C-45D1-B87F-C05BFEEF2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I.V. vs. BOLIVIA   CIDH    30 de noviembre de 2016.</a:t>
            </a:r>
          </a:p>
          <a:p>
            <a:endParaRPr lang="es-AR" dirty="0"/>
          </a:p>
          <a:p>
            <a:r>
              <a:rPr lang="es-AR" dirty="0"/>
              <a:t>ARTAVIA MURILLO vs. COSTA RICA. CIDH 28 de noviembre de  2012.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dirty="0"/>
              <a:t>POBLETE VILCHEZ y familiares vs. CHILE. CIDH 8 de marzo de 2018.</a:t>
            </a:r>
          </a:p>
          <a:p>
            <a:endParaRPr lang="es-AR" dirty="0"/>
          </a:p>
          <a:p>
            <a:r>
              <a:rPr lang="es-AR" dirty="0"/>
              <a:t>LAMBERT, VINCENT y familiares vs. FRANCIA.TEDH 5 de junio de 2015.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8655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8DEC99-7631-4290-A6AA-137A3358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APOYOS Y NOMBRAMIENTO DE CURADOR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8E84CD8-E250-4F1F-9961-0305539C1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u="sng" dirty="0"/>
              <a:t>S.R.I s/ Inhabilitación.  Cam. </a:t>
            </a:r>
            <a:r>
              <a:rPr lang="es-AR" u="sng" dirty="0" err="1"/>
              <a:t>Nac</a:t>
            </a:r>
            <a:r>
              <a:rPr lang="es-AR" u="sng" dirty="0"/>
              <a:t>. en lo Civil y Comercial de Azul</a:t>
            </a:r>
            <a:r>
              <a:rPr lang="es-AR" dirty="0"/>
              <a:t>. Sala I. del 21-4-2020- Ser viejo no es sinónimo de incapaz. La restricción de la capacidad es improcedente para una persona de edad avanzada que presenta declinaciones físicas y psíquicas propias de una “vejez no patológica”.</a:t>
            </a:r>
          </a:p>
          <a:p>
            <a:r>
              <a:rPr lang="es-AR" u="sng" dirty="0"/>
              <a:t>España. Tribunal Supremo. Sala en lo civil . Sentencia 465/2019 del 17-09-2019</a:t>
            </a:r>
            <a:r>
              <a:rPr lang="es-AR" dirty="0"/>
              <a:t>. Juicio de determinación de la capacidad. Desestimación de la decisión de una persona autotutela nombramiento de tutora a una hija y negativa a determinados hijos-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668675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372</TotalTime>
  <Words>2078</Words>
  <Application>Microsoft Office PowerPoint</Application>
  <PresentationFormat>Presentación en pantalla (4:3)</PresentationFormat>
  <Paragraphs>230</Paragraphs>
  <Slides>32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1" baseType="lpstr">
      <vt:lpstr>Aharoni</vt:lpstr>
      <vt:lpstr>Arial</vt:lpstr>
      <vt:lpstr>Arial Black</vt:lpstr>
      <vt:lpstr>Calibri</vt:lpstr>
      <vt:lpstr>Garamond</vt:lpstr>
      <vt:lpstr>Trebuchet MS</vt:lpstr>
      <vt:lpstr>Wingdings</vt:lpstr>
      <vt:lpstr>Wingdings 3</vt:lpstr>
      <vt:lpstr>Faceta</vt:lpstr>
      <vt:lpstr>Protección jurídica de las  personas vulnerables </vt:lpstr>
      <vt:lpstr>Persona Humana </vt:lpstr>
      <vt:lpstr>Persona Vulnerable</vt:lpstr>
      <vt:lpstr>CONSTITUCIONALIZACION DEL DERECHO PRIVADO. </vt:lpstr>
      <vt:lpstr>CAMBIO DE PARADIGMAS </vt:lpstr>
      <vt:lpstr>PROCESO EN EL DERECHO ARGENTINO</vt:lpstr>
      <vt:lpstr>Jurisprudencia </vt:lpstr>
      <vt:lpstr>FALLOS INTERNACIONALES</vt:lpstr>
      <vt:lpstr>APOYOS Y NOMBRAMIENTO DE CURADOR</vt:lpstr>
      <vt:lpstr>Registros Creados</vt:lpstr>
      <vt:lpstr>Presentación de PowerPoint</vt:lpstr>
      <vt:lpstr>”Derecho que tiene todo ser humano a decidir acerca de las materias autorreferentes a su persona y a su patrimonio para el futuro ante una eventual pérdida de sus aptitudes de autogobierno.” </vt:lpstr>
      <vt:lpstr>Presentación de PowerPoint</vt:lpstr>
      <vt:lpstr>Presentación de PowerPoint</vt:lpstr>
      <vt:lpstr>NUEVO CCCN. DERECHOS PERSONALISIMOS.     ESTRUCTURACION SISTEMATICA                     Capítulo 3   (Art. 51 a 61)</vt:lpstr>
      <vt:lpstr>DERECHO A LA INTEGRIDAD ESPIRITUAL (Art. 52 y 53)</vt:lpstr>
      <vt:lpstr>Derecho a la INTEGRIDAD FISICA.</vt:lpstr>
      <vt:lpstr>Derecho a la INTEGRIDAD FISICA.</vt:lpstr>
      <vt:lpstr>MUERTE DIGNA </vt:lpstr>
      <vt:lpstr>Directivas anticipadas de salud. Art. 60.</vt:lpstr>
      <vt:lpstr>Consentimiento médico informado</vt:lpstr>
      <vt:lpstr>        Capacidad para otorgar D.A.. </vt:lpstr>
      <vt:lpstr>              Poder preventivo.</vt:lpstr>
      <vt:lpstr>EXEQUIAS: Art. 61</vt:lpstr>
      <vt:lpstr>Otras incumbencias r. D.H.</vt:lpstr>
      <vt:lpstr>Acto de autoprotección.</vt:lpstr>
      <vt:lpstr>Contenido de las Directivas Anticipadas</vt:lpstr>
      <vt:lpstr>Instrumentación de los Actos de Autoprotección</vt:lpstr>
      <vt:lpstr>ESCRITURA PÚBLICA</vt:lpstr>
      <vt:lpstr>RECAUDOS:</vt:lpstr>
      <vt:lpstr> DERECHO DE AUTOPROTECCION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 spina</dc:creator>
  <cp:lastModifiedBy>MARIELA</cp:lastModifiedBy>
  <cp:revision>59</cp:revision>
  <dcterms:modified xsi:type="dcterms:W3CDTF">2020-06-25T22:31:57Z</dcterms:modified>
</cp:coreProperties>
</file>