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140043"/>
            <a:ext cx="7766936" cy="3910793"/>
          </a:xfrm>
        </p:spPr>
        <p:txBody>
          <a:bodyPr/>
          <a:lstStyle/>
          <a:p>
            <a:pPr algn="ctr"/>
            <a:r>
              <a:rPr lang="es-AR" sz="4000" dirty="0" smtClean="0"/>
              <a:t>Ateneo de Estudios e Investigaciones en Derecho Notarial y Registral Año 2019 Segundo Foro Segundo Trimestre</a:t>
            </a:r>
            <a:endParaRPr lang="es-AR" sz="4000" b="1" u="sng"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p:txBody>
          <a:bodyPr>
            <a:normAutofit/>
          </a:bodyPr>
          <a:lstStyle/>
          <a:p>
            <a:r>
              <a:rPr lang="es-AR" sz="4000" b="1" u="sng" dirty="0">
                <a:effectLst>
                  <a:outerShdw blurRad="38100" dist="38100" dir="2700000" algn="tl">
                    <a:srgbClr val="000000">
                      <a:alpha val="43137"/>
                    </a:srgbClr>
                  </a:outerShdw>
                </a:effectLst>
              </a:rPr>
              <a:t>FIDEICOMISO TESTAMENTARIO</a:t>
            </a:r>
            <a:endParaRPr lang="es-AR" sz="4000" dirty="0"/>
          </a:p>
        </p:txBody>
      </p:sp>
    </p:spTree>
    <p:extLst>
      <p:ext uri="{BB962C8B-B14F-4D97-AF65-F5344CB8AC3E}">
        <p14:creationId xmlns:p14="http://schemas.microsoft.com/office/powerpoint/2010/main" val="2637963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3781168"/>
          </a:xfrm>
        </p:spPr>
        <p:txBody>
          <a:bodyPr>
            <a:noAutofit/>
          </a:bodyPr>
          <a:lstStyle/>
          <a:p>
            <a:r>
              <a:rPr lang="es-AR" sz="8800" dirty="0" smtClean="0"/>
              <a:t>MUCHISIMAS GRACIAS!!!!!!!!</a:t>
            </a:r>
            <a:endParaRPr lang="es-AR" sz="8800" dirty="0"/>
          </a:p>
        </p:txBody>
      </p:sp>
      <p:sp>
        <p:nvSpPr>
          <p:cNvPr id="3" name="Marcador de contenido 2"/>
          <p:cNvSpPr>
            <a:spLocks noGrp="1"/>
          </p:cNvSpPr>
          <p:nvPr>
            <p:ph idx="1"/>
          </p:nvPr>
        </p:nvSpPr>
        <p:spPr>
          <a:xfrm>
            <a:off x="677334" y="345989"/>
            <a:ext cx="8596668" cy="5695373"/>
          </a:xfrm>
        </p:spPr>
        <p:txBody>
          <a:bodyPr/>
          <a:lstStyle/>
          <a:p>
            <a:pPr marL="0" indent="0">
              <a:buNone/>
            </a:pPr>
            <a:endParaRPr lang="es-AR" dirty="0"/>
          </a:p>
        </p:txBody>
      </p:sp>
    </p:spTree>
    <p:extLst>
      <p:ext uri="{BB962C8B-B14F-4D97-AF65-F5344CB8AC3E}">
        <p14:creationId xmlns:p14="http://schemas.microsoft.com/office/powerpoint/2010/main" val="61400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AR" sz="1600" b="1" u="sng" dirty="0">
                <a:solidFill>
                  <a:schemeClr val="tx1"/>
                </a:solidFill>
              </a:rPr>
              <a:t>DEFINICION : Artículo 1666 C.C.C.N</a:t>
            </a:r>
            <a:r>
              <a:rPr lang="es-AR" sz="1600" dirty="0">
                <a:solidFill>
                  <a:schemeClr val="tx1"/>
                </a:solidFill>
              </a:rPr>
              <a:t> Hay contrato de fideicomiso cuando una parte llamada fiduciante, transmite o se compromete a transmitir la propiedad de bienes a otra persona denominada fiduciario, quien se obliga a ejercerla en beneficio de otra persona llamada beneficiario, que se designa en el contrato, y a transmitirla al cumplimiento de un plazo o condición al fideicomisario</a:t>
            </a:r>
            <a:br>
              <a:rPr lang="es-AR" sz="1600" dirty="0">
                <a:solidFill>
                  <a:schemeClr val="tx1"/>
                </a:solidFill>
              </a:rPr>
            </a:br>
            <a:endParaRPr lang="es-AR" sz="1600" dirty="0">
              <a:solidFill>
                <a:schemeClr val="tx1"/>
              </a:solidFill>
            </a:endParaRPr>
          </a:p>
        </p:txBody>
      </p:sp>
      <p:sp>
        <p:nvSpPr>
          <p:cNvPr id="3" name="Marcador de contenido 2"/>
          <p:cNvSpPr>
            <a:spLocks noGrp="1"/>
          </p:cNvSpPr>
          <p:nvPr>
            <p:ph idx="1"/>
          </p:nvPr>
        </p:nvSpPr>
        <p:spPr>
          <a:xfrm>
            <a:off x="677334" y="411892"/>
            <a:ext cx="8596668" cy="5906529"/>
          </a:xfrm>
        </p:spPr>
        <p:txBody>
          <a:bodyPr/>
          <a:lstStyle/>
          <a:p>
            <a:endParaRPr lang="es-AR" dirty="0" smtClean="0"/>
          </a:p>
          <a:p>
            <a:pPr lvl="2"/>
            <a:endParaRPr lang="es-AR" dirty="0"/>
          </a:p>
          <a:p>
            <a:pPr algn="just"/>
            <a:endParaRPr lang="es-AR" dirty="0" smtClean="0"/>
          </a:p>
          <a:p>
            <a:endParaRPr lang="es-AR" dirty="0"/>
          </a:p>
          <a:p>
            <a:pPr marL="0" indent="0" algn="just">
              <a:buNone/>
            </a:pPr>
            <a:r>
              <a:rPr lang="es-AR" b="1" dirty="0"/>
              <a:t>Artículo 2493 del CCCN</a:t>
            </a:r>
            <a:r>
              <a:rPr lang="es-AR" dirty="0"/>
              <a:t> </a:t>
            </a:r>
            <a:r>
              <a:rPr lang="es-AR" b="1" u="sng" dirty="0"/>
              <a:t>FIDEICOMISO TESTAMENTARIO:</a:t>
            </a:r>
            <a:r>
              <a:rPr lang="es-AR" dirty="0"/>
              <a:t> El testador puede disponer un fideicomiso sobre toda la herencia, una parte indivisa o bienes determinados y establecer instrucciones al heredero o legatario fiduciario conforme a los recaudos establecidos en la Sección 8, capítulo 30 título IV del libro tercero.- (</a:t>
            </a:r>
            <a:r>
              <a:rPr lang="es-AR" dirty="0" err="1"/>
              <a:t>Arts</a:t>
            </a:r>
            <a:r>
              <a:rPr lang="es-AR" dirty="0"/>
              <a:t> 1666 y </a:t>
            </a:r>
            <a:r>
              <a:rPr lang="es-AR" dirty="0" err="1"/>
              <a:t>sig</a:t>
            </a:r>
            <a:r>
              <a:rPr lang="es-AR" dirty="0"/>
              <a:t>). La Constitución del fideicomiso no debe afectar la legítima de los herederos forzosos, excepto el caso previsto en el Art. 2448".-</a:t>
            </a:r>
          </a:p>
          <a:p>
            <a:pPr marL="0" indent="0" algn="just">
              <a:buNone/>
            </a:pPr>
            <a:r>
              <a:rPr lang="es-AR" b="1" dirty="0"/>
              <a:t>Artículo 2448 CCCN</a:t>
            </a:r>
            <a:r>
              <a:rPr lang="es-AR" dirty="0"/>
              <a:t> "Mejora a favor del heredero con discapacidad El causante puede disponer, por el medio que estime conveniente, </a:t>
            </a:r>
            <a:r>
              <a:rPr lang="es-AR" b="1" u="sng" dirty="0"/>
              <a:t>incluso mediante un fideicomiso,</a:t>
            </a:r>
            <a:r>
              <a:rPr lang="es-AR" b="1" dirty="0"/>
              <a:t>  además de la porción disponible, de un tercio de las porciones legitimas para aplicarlas como mejora estricta a descendientes o ascendientes con discapacidad</a:t>
            </a:r>
            <a:r>
              <a:rPr lang="es-AR" dirty="0" smtClean="0"/>
              <a:t>.....</a:t>
            </a:r>
          </a:p>
          <a:p>
            <a:pPr algn="just"/>
            <a:endParaRPr lang="es-AR" dirty="0"/>
          </a:p>
          <a:p>
            <a:pPr algn="just"/>
            <a:endParaRPr lang="es-AR" dirty="0"/>
          </a:p>
        </p:txBody>
      </p:sp>
    </p:spTree>
    <p:extLst>
      <p:ext uri="{BB962C8B-B14F-4D97-AF65-F5344CB8AC3E}">
        <p14:creationId xmlns:p14="http://schemas.microsoft.com/office/powerpoint/2010/main" val="195778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CONTENIDO </a:t>
            </a:r>
            <a:endParaRPr lang="es-AR" dirty="0"/>
          </a:p>
        </p:txBody>
      </p:sp>
      <p:sp>
        <p:nvSpPr>
          <p:cNvPr id="3" name="Marcador de contenido 2"/>
          <p:cNvSpPr>
            <a:spLocks noGrp="1"/>
          </p:cNvSpPr>
          <p:nvPr>
            <p:ph idx="1"/>
          </p:nvPr>
        </p:nvSpPr>
        <p:spPr/>
        <p:txBody>
          <a:bodyPr/>
          <a:lstStyle/>
          <a:p>
            <a:pPr marL="0" indent="0">
              <a:buNone/>
            </a:pPr>
            <a:r>
              <a:rPr lang="es-AR" dirty="0" smtClean="0"/>
              <a:t>Artículo 1667 CCCN 		a) INDIVIDUALIZACION DE LOS BIENES</a:t>
            </a:r>
          </a:p>
          <a:p>
            <a:pPr marL="0" indent="0">
              <a:buNone/>
            </a:pPr>
            <a:r>
              <a:rPr lang="es-AR" dirty="0"/>
              <a:t> </a:t>
            </a:r>
            <a:r>
              <a:rPr lang="es-AR" dirty="0" smtClean="0"/>
              <a:t>                                        b) </a:t>
            </a:r>
            <a:r>
              <a:rPr lang="es-AR" sz="1600" dirty="0" smtClean="0"/>
              <a:t>Determinación del modo en que otros bienes pueden ser incorporados</a:t>
            </a:r>
          </a:p>
          <a:p>
            <a:pPr marL="0" indent="0">
              <a:buNone/>
            </a:pPr>
            <a:r>
              <a:rPr lang="es-AR" dirty="0"/>
              <a:t> </a:t>
            </a:r>
            <a:r>
              <a:rPr lang="es-AR" dirty="0" smtClean="0"/>
              <a:t>                                         c) El plazo o la condición</a:t>
            </a:r>
          </a:p>
          <a:p>
            <a:pPr marL="0" indent="0">
              <a:buNone/>
            </a:pPr>
            <a:r>
              <a:rPr lang="es-AR" dirty="0"/>
              <a:t> </a:t>
            </a:r>
            <a:r>
              <a:rPr lang="es-AR" dirty="0" smtClean="0"/>
              <a:t>                                         d) La identificación del beneficiario o la manera de determinarlo (Art.1671)</a:t>
            </a:r>
          </a:p>
          <a:p>
            <a:pPr marL="0" indent="0">
              <a:buNone/>
            </a:pPr>
            <a:r>
              <a:rPr lang="es-AR" dirty="0"/>
              <a:t> </a:t>
            </a:r>
            <a:r>
              <a:rPr lang="es-AR" dirty="0" smtClean="0"/>
              <a:t>                                         e) El destino de los bienes a la finalización del fideicomiso (Art. 1672)</a:t>
            </a:r>
          </a:p>
          <a:p>
            <a:pPr marL="0" indent="0">
              <a:buNone/>
            </a:pPr>
            <a:r>
              <a:rPr lang="es-AR" dirty="0"/>
              <a:t> </a:t>
            </a:r>
            <a:r>
              <a:rPr lang="es-AR" dirty="0" smtClean="0"/>
              <a:t>                                         f) los derechos y obligaciones del fiduciario y el modo de sustituirlo si cesa (Arts. 1674, 1675, 1676, 1677 y 1678)</a:t>
            </a:r>
            <a:endParaRPr lang="es-AR" dirty="0"/>
          </a:p>
        </p:txBody>
      </p:sp>
      <p:cxnSp>
        <p:nvCxnSpPr>
          <p:cNvPr id="5" name="Conector recto de flecha 4"/>
          <p:cNvCxnSpPr/>
          <p:nvPr/>
        </p:nvCxnSpPr>
        <p:spPr>
          <a:xfrm>
            <a:off x="2850292" y="2392386"/>
            <a:ext cx="527222" cy="29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2883243" y="2421453"/>
            <a:ext cx="724930" cy="1021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2850292" y="2421453"/>
            <a:ext cx="749643" cy="14750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a:off x="2850292" y="2421453"/>
            <a:ext cx="757881" cy="2150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a:off x="2850292" y="2421453"/>
            <a:ext cx="757881" cy="2801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ector recto de flecha 5"/>
          <p:cNvCxnSpPr/>
          <p:nvPr/>
        </p:nvCxnSpPr>
        <p:spPr>
          <a:xfrm>
            <a:off x="2850292" y="2391915"/>
            <a:ext cx="617838" cy="3508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7546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AR" sz="3200" dirty="0" smtClean="0"/>
              <a:t>SUJETOS DEL FIDEICOMISO TESTAMENTARIO</a:t>
            </a:r>
            <a:br>
              <a:rPr lang="es-AR" sz="3200" dirty="0" smtClean="0"/>
            </a:br>
            <a:r>
              <a:rPr lang="es-AR" sz="3200" dirty="0" smtClean="0"/>
              <a:t>FIDUCIANTE-FIDUCIARIO-BENEFICIARIO Y FIDEICOMISARIO</a:t>
            </a:r>
            <a:endParaRPr lang="es-AR" sz="3200" dirty="0"/>
          </a:p>
        </p:txBody>
      </p:sp>
      <p:sp>
        <p:nvSpPr>
          <p:cNvPr id="3" name="Marcador de contenido 2"/>
          <p:cNvSpPr>
            <a:spLocks noGrp="1"/>
          </p:cNvSpPr>
          <p:nvPr>
            <p:ph idx="1"/>
          </p:nvPr>
        </p:nvSpPr>
        <p:spPr>
          <a:xfrm>
            <a:off x="652620" y="2160589"/>
            <a:ext cx="8596668" cy="3880773"/>
          </a:xfrm>
        </p:spPr>
        <p:txBody>
          <a:bodyPr/>
          <a:lstStyle/>
          <a:p>
            <a:pPr marL="0" indent="0">
              <a:buNone/>
            </a:pPr>
            <a:r>
              <a:rPr lang="es-AR" dirty="0" smtClean="0"/>
              <a:t>FIDUCIANTE                ES EL TESTADOR Y CAUSANTE DE LA HERENCIA</a:t>
            </a:r>
          </a:p>
          <a:p>
            <a:pPr marL="0" indent="0">
              <a:buNone/>
            </a:pPr>
            <a:r>
              <a:rPr lang="es-AR" dirty="0"/>
              <a:t> </a:t>
            </a:r>
            <a:r>
              <a:rPr lang="es-AR" dirty="0" smtClean="0"/>
              <a:t>                                 Debe determinar el contenido del fideicomiso puede ser            					uno o vs inmuebles de la herencia o la herencia toda.</a:t>
            </a:r>
          </a:p>
          <a:p>
            <a:pPr marL="0" indent="0">
              <a:buNone/>
            </a:pPr>
            <a:r>
              <a:rPr lang="es-AR" dirty="0"/>
              <a:t> </a:t>
            </a:r>
            <a:r>
              <a:rPr lang="es-AR" dirty="0" smtClean="0"/>
              <a:t>                                   Debe designar el o los fiduciarios, el o los beneficiarios y 					el o los fideicomisarios </a:t>
            </a:r>
          </a:p>
          <a:p>
            <a:pPr marL="0" indent="0">
              <a:buNone/>
            </a:pPr>
            <a:r>
              <a:rPr lang="es-AR" dirty="0"/>
              <a:t> </a:t>
            </a:r>
            <a:r>
              <a:rPr lang="es-AR" dirty="0" smtClean="0"/>
              <a:t>                                     También debe precisar la duración o la condición del 							fideicomiso</a:t>
            </a:r>
            <a:endParaRPr lang="es-AR" dirty="0"/>
          </a:p>
        </p:txBody>
      </p:sp>
      <p:cxnSp>
        <p:nvCxnSpPr>
          <p:cNvPr id="7" name="Conector angular 6"/>
          <p:cNvCxnSpPr/>
          <p:nvPr/>
        </p:nvCxnSpPr>
        <p:spPr>
          <a:xfrm>
            <a:off x="2125362" y="2413686"/>
            <a:ext cx="57665" cy="1270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 name="Conector recto de flecha 5"/>
          <p:cNvCxnSpPr/>
          <p:nvPr/>
        </p:nvCxnSpPr>
        <p:spPr>
          <a:xfrm>
            <a:off x="2125362" y="2413686"/>
            <a:ext cx="8237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a:off x="2125362" y="2426386"/>
            <a:ext cx="823784" cy="308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p:nvPr/>
        </p:nvCxnSpPr>
        <p:spPr>
          <a:xfrm>
            <a:off x="2125362" y="2426386"/>
            <a:ext cx="972065" cy="1033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a:off x="2125362" y="2426386"/>
            <a:ext cx="1161535" cy="17501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4910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FIDUCIARIO</a:t>
            </a:r>
            <a:endParaRPr lang="es-AR" dirty="0"/>
          </a:p>
        </p:txBody>
      </p:sp>
      <p:sp>
        <p:nvSpPr>
          <p:cNvPr id="3" name="Marcador de contenido 2"/>
          <p:cNvSpPr>
            <a:spLocks noGrp="1"/>
          </p:cNvSpPr>
          <p:nvPr>
            <p:ph idx="1"/>
          </p:nvPr>
        </p:nvSpPr>
        <p:spPr>
          <a:xfrm>
            <a:off x="677334" y="1367481"/>
            <a:ext cx="8596668" cy="4673881"/>
          </a:xfrm>
        </p:spPr>
        <p:txBody>
          <a:bodyPr/>
          <a:lstStyle/>
          <a:p>
            <a:pPr marL="0" indent="0" algn="just">
              <a:buNone/>
            </a:pPr>
            <a:r>
              <a:rPr lang="es-AR" dirty="0"/>
              <a:t>Es quien recibe los bienes objeto del fideicomiso que pertenecían al causante y los administra</a:t>
            </a:r>
            <a:endParaRPr lang="es-AR" dirty="0" smtClean="0"/>
          </a:p>
          <a:p>
            <a:pPr marL="0" indent="0" algn="just">
              <a:buNone/>
            </a:pPr>
            <a:r>
              <a:rPr lang="es-AR" dirty="0" smtClean="0"/>
              <a:t>ARTICULO 1673 CCCN El </a:t>
            </a:r>
            <a:r>
              <a:rPr lang="es-AR" dirty="0"/>
              <a:t>fiduciario puede ser cualquier persona humana o jurídica …. Puede ser beneficiario , en tal caso debe evitar cualquier conflicto de intereses y obrar privilegiando lo de los restantes sujetos intervinientes en el contrato</a:t>
            </a:r>
            <a:r>
              <a:rPr lang="es-AR" dirty="0" smtClean="0"/>
              <a:t>.-</a:t>
            </a:r>
          </a:p>
          <a:p>
            <a:pPr marL="0" indent="0" algn="just">
              <a:buNone/>
            </a:pPr>
            <a:r>
              <a:rPr lang="es-AR" dirty="0" smtClean="0"/>
              <a:t>Pautas de Actuación y fideicomisario sustituto ARTICULO 1674</a:t>
            </a:r>
          </a:p>
          <a:p>
            <a:pPr marL="0" indent="0" algn="just">
              <a:buNone/>
            </a:pPr>
            <a:r>
              <a:rPr lang="es-AR" dirty="0" smtClean="0"/>
              <a:t>Rendición de cuentas Articulo 1675 y 1676</a:t>
            </a:r>
          </a:p>
          <a:p>
            <a:pPr marL="0" indent="0" algn="just">
              <a:buNone/>
            </a:pPr>
            <a:r>
              <a:rPr lang="es-AR" dirty="0" smtClean="0"/>
              <a:t>Reembolso de gastos y Retribución Articulo 1677</a:t>
            </a:r>
          </a:p>
          <a:p>
            <a:pPr marL="0" indent="0" algn="just">
              <a:buNone/>
            </a:pPr>
            <a:r>
              <a:rPr lang="es-AR" dirty="0" smtClean="0"/>
              <a:t>Cese del fiduciario Articulo 1678 puede ser por remoción judicial, solicitada por el o los beneficiario o del fideicomisario;  incapacidad, inhabilitación, capacidad restringida judicialmente declarada y muerte si es una persona humana, disolución si es una persona jurídica, quiebra o liquidación, renuncia imposibilidad material o jurídica, renuncia…</a:t>
            </a:r>
          </a:p>
          <a:p>
            <a:pPr marL="0" indent="0" algn="just">
              <a:buNone/>
            </a:pPr>
            <a:endParaRPr lang="es-AR" dirty="0" smtClean="0"/>
          </a:p>
          <a:p>
            <a:pPr marL="0" indent="0" algn="just">
              <a:buNone/>
            </a:pPr>
            <a:endParaRPr lang="es-AR" dirty="0" smtClean="0"/>
          </a:p>
          <a:p>
            <a:pPr marL="0" indent="0" algn="just">
              <a:buNone/>
            </a:pPr>
            <a:endParaRPr lang="es-AR" dirty="0"/>
          </a:p>
          <a:p>
            <a:pPr marL="0" indent="0">
              <a:buNone/>
            </a:pPr>
            <a:endParaRPr lang="es-AR" dirty="0"/>
          </a:p>
        </p:txBody>
      </p:sp>
    </p:spTree>
    <p:extLst>
      <p:ext uri="{BB962C8B-B14F-4D97-AF65-F5344CB8AC3E}">
        <p14:creationId xmlns:p14="http://schemas.microsoft.com/office/powerpoint/2010/main" val="1287992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09600"/>
          </a:xfrm>
        </p:spPr>
        <p:txBody>
          <a:bodyPr>
            <a:normAutofit fontScale="90000"/>
          </a:bodyPr>
          <a:lstStyle/>
          <a:p>
            <a:r>
              <a:rPr lang="es-AR" dirty="0" smtClean="0"/>
              <a:t>BENEFICIARIO</a:t>
            </a:r>
            <a:endParaRPr lang="es-AR" dirty="0"/>
          </a:p>
        </p:txBody>
      </p:sp>
      <p:sp>
        <p:nvSpPr>
          <p:cNvPr id="3" name="Marcador de contenido 2"/>
          <p:cNvSpPr>
            <a:spLocks noGrp="1"/>
          </p:cNvSpPr>
          <p:nvPr>
            <p:ph idx="1"/>
          </p:nvPr>
        </p:nvSpPr>
        <p:spPr>
          <a:xfrm>
            <a:off x="677334" y="1219201"/>
            <a:ext cx="8596668" cy="4822162"/>
          </a:xfrm>
        </p:spPr>
        <p:txBody>
          <a:bodyPr/>
          <a:lstStyle/>
          <a:p>
            <a:pPr marL="0" indent="0">
              <a:buNone/>
            </a:pPr>
            <a:endParaRPr lang="es-AR" dirty="0" smtClean="0"/>
          </a:p>
          <a:p>
            <a:pPr marL="0" indent="0" algn="just">
              <a:buNone/>
            </a:pPr>
            <a:r>
              <a:rPr lang="es-AR" dirty="0"/>
              <a:t>Es una persona que el fiduciante puede designar para que se beneficie y aproveche de los frutos y rentas de los bienes </a:t>
            </a:r>
            <a:r>
              <a:rPr lang="es-AR" b="1" u="sng" dirty="0"/>
              <a:t>durante la vigencia del fideicomiso</a:t>
            </a:r>
            <a:r>
              <a:rPr lang="es-AR" dirty="0" smtClean="0"/>
              <a:t>.</a:t>
            </a:r>
          </a:p>
          <a:p>
            <a:pPr marL="0" indent="0" algn="just">
              <a:buNone/>
            </a:pPr>
            <a:endParaRPr lang="es-AR" b="1" dirty="0" smtClean="0"/>
          </a:p>
          <a:p>
            <a:pPr marL="0" indent="0" algn="just">
              <a:buNone/>
            </a:pPr>
            <a:r>
              <a:rPr lang="es-AR" b="1" dirty="0" smtClean="0"/>
              <a:t>ARTICULO 1671 C.C.CN </a:t>
            </a:r>
            <a:r>
              <a:rPr lang="es-AR" dirty="0" smtClean="0"/>
              <a:t>Puede ser una persona humana o jurídica que puede existir o no al tiempo del otorgamiento del contrato, en este ultimo caso deben constar datos que permitan su individualización futura.- </a:t>
            </a:r>
          </a:p>
          <a:p>
            <a:pPr marL="0" indent="0" algn="just">
              <a:buNone/>
            </a:pPr>
            <a:r>
              <a:rPr lang="es-AR" dirty="0" smtClean="0"/>
              <a:t>Pueden serlo el fiduciario y el fideicomisario </a:t>
            </a:r>
          </a:p>
          <a:p>
            <a:pPr marL="0" indent="0" algn="just">
              <a:buNone/>
            </a:pPr>
            <a:r>
              <a:rPr lang="es-AR" dirty="0" smtClean="0"/>
              <a:t>Puede ser uno o varios- Si nada se dice se presume que el beneficio es por partes iguales- Si se prevé puede establecerse el derecho de acrecer.-</a:t>
            </a:r>
          </a:p>
          <a:p>
            <a:pPr marL="0" indent="0" algn="just">
              <a:buNone/>
            </a:pPr>
            <a:r>
              <a:rPr lang="es-AR" dirty="0" smtClean="0"/>
              <a:t>Puede transmitirse el derecho por actos entre vivos o por causa de muerte, excepto disposición en contrario que haya establecido el fiduciante.- </a:t>
            </a:r>
            <a:endParaRPr lang="es-AR" dirty="0"/>
          </a:p>
        </p:txBody>
      </p:sp>
    </p:spTree>
    <p:extLst>
      <p:ext uri="{BB962C8B-B14F-4D97-AF65-F5344CB8AC3E}">
        <p14:creationId xmlns:p14="http://schemas.microsoft.com/office/powerpoint/2010/main" val="407002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FIDEICOMISARIO</a:t>
            </a:r>
            <a:endParaRPr lang="es-AR" dirty="0"/>
          </a:p>
        </p:txBody>
      </p:sp>
      <p:sp>
        <p:nvSpPr>
          <p:cNvPr id="3" name="Marcador de contenido 2"/>
          <p:cNvSpPr>
            <a:spLocks noGrp="1"/>
          </p:cNvSpPr>
          <p:nvPr>
            <p:ph idx="1"/>
          </p:nvPr>
        </p:nvSpPr>
        <p:spPr>
          <a:xfrm>
            <a:off x="677334" y="1210963"/>
            <a:ext cx="8596668" cy="4830400"/>
          </a:xfrm>
        </p:spPr>
        <p:txBody>
          <a:bodyPr/>
          <a:lstStyle/>
          <a:p>
            <a:pPr marL="0" indent="0">
              <a:buNone/>
            </a:pPr>
            <a:r>
              <a:rPr lang="es-AR" dirty="0"/>
              <a:t>Es la persona designada en el testamento para recibir los bienes que constituyen el objeto del fideicomiso.- Es el destinatario final de los bienes del </a:t>
            </a:r>
            <a:r>
              <a:rPr lang="es-AR" dirty="0" smtClean="0"/>
              <a:t>fideicomiso</a:t>
            </a:r>
          </a:p>
          <a:p>
            <a:pPr marL="0" indent="0">
              <a:buNone/>
            </a:pPr>
            <a:r>
              <a:rPr lang="es-AR" dirty="0" smtClean="0"/>
              <a:t>Es un sucesor mortis causa</a:t>
            </a:r>
          </a:p>
          <a:p>
            <a:pPr marL="0" indent="0">
              <a:buNone/>
            </a:pPr>
            <a:r>
              <a:rPr lang="es-AR" dirty="0" smtClean="0"/>
              <a:t>Puede transferirse a sus herederos</a:t>
            </a:r>
          </a:p>
          <a:p>
            <a:pPr marL="0" indent="0">
              <a:buNone/>
            </a:pPr>
            <a:endParaRPr lang="es-AR" dirty="0"/>
          </a:p>
        </p:txBody>
      </p:sp>
    </p:spTree>
    <p:extLst>
      <p:ext uri="{BB962C8B-B14F-4D97-AF65-F5344CB8AC3E}">
        <p14:creationId xmlns:p14="http://schemas.microsoft.com/office/powerpoint/2010/main" val="1980327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08454"/>
          </a:xfrm>
        </p:spPr>
        <p:txBody>
          <a:bodyPr/>
          <a:lstStyle/>
          <a:p>
            <a:r>
              <a:rPr lang="es-AR" dirty="0" smtClean="0"/>
              <a:t>A TENER EN CUENTA</a:t>
            </a:r>
            <a:endParaRPr lang="es-AR" dirty="0"/>
          </a:p>
        </p:txBody>
      </p:sp>
      <p:sp>
        <p:nvSpPr>
          <p:cNvPr id="3" name="Marcador de contenido 2"/>
          <p:cNvSpPr>
            <a:spLocks noGrp="1"/>
          </p:cNvSpPr>
          <p:nvPr>
            <p:ph idx="1"/>
          </p:nvPr>
        </p:nvSpPr>
        <p:spPr/>
        <p:txBody>
          <a:bodyPr/>
          <a:lstStyle/>
          <a:p>
            <a:r>
              <a:rPr lang="es-AR" dirty="0"/>
              <a:t>HERENCIA FUTURA  ARTICULO </a:t>
            </a:r>
            <a:r>
              <a:rPr lang="es-AR" dirty="0" smtClean="0"/>
              <a:t>1010</a:t>
            </a:r>
          </a:p>
          <a:p>
            <a:pPr marL="0" indent="0">
              <a:buNone/>
            </a:pPr>
            <a:r>
              <a:rPr lang="es-AR" dirty="0" smtClean="0"/>
              <a:t>Firma del contrato los beneficiarios y </a:t>
            </a:r>
            <a:r>
              <a:rPr lang="es-AR" dirty="0" err="1" smtClean="0"/>
              <a:t>fideiomisarios</a:t>
            </a:r>
            <a:r>
              <a:rPr lang="es-AR" dirty="0" smtClean="0"/>
              <a:t>- plenamente atacable</a:t>
            </a:r>
          </a:p>
          <a:p>
            <a:pPr marL="0" indent="0">
              <a:buNone/>
            </a:pPr>
            <a:r>
              <a:rPr lang="es-AR" dirty="0" smtClean="0"/>
              <a:t>                                   </a:t>
            </a:r>
            <a:endParaRPr lang="es-AR" dirty="0"/>
          </a:p>
          <a:p>
            <a:r>
              <a:rPr lang="es-AR" dirty="0" smtClean="0"/>
              <a:t>PORCION LEGITIMA </a:t>
            </a:r>
            <a:r>
              <a:rPr lang="es-AR" dirty="0"/>
              <a:t>: ARTICULO 2452 </a:t>
            </a:r>
            <a:r>
              <a:rPr lang="es-AR" dirty="0" smtClean="0"/>
              <a:t>Reducción de disposiciones testamentarias Herederos de cuotas y legados</a:t>
            </a:r>
          </a:p>
          <a:p>
            <a:pPr marL="0" indent="0">
              <a:buNone/>
            </a:pPr>
            <a:r>
              <a:rPr lang="es-AR" dirty="0" smtClean="0"/>
              <a:t>                                     ARTICULO 2447 protección de la legítima. Clausulas que afecten se tendrán por no escritas</a:t>
            </a:r>
          </a:p>
          <a:p>
            <a:pPr marL="0" indent="0">
              <a:buNone/>
            </a:pPr>
            <a:endParaRPr lang="es-AR" dirty="0" smtClean="0"/>
          </a:p>
          <a:p>
            <a:endParaRPr lang="es-AR" dirty="0"/>
          </a:p>
        </p:txBody>
      </p:sp>
    </p:spTree>
    <p:extLst>
      <p:ext uri="{BB962C8B-B14F-4D97-AF65-F5344CB8AC3E}">
        <p14:creationId xmlns:p14="http://schemas.microsoft.com/office/powerpoint/2010/main" val="2859770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7248" y="0"/>
            <a:ext cx="9035076" cy="6598508"/>
          </a:xfrm>
        </p:spPr>
        <p:txBody>
          <a:bodyPr>
            <a:normAutofit fontScale="55000" lnSpcReduction="20000"/>
          </a:bodyPr>
          <a:lstStyle/>
          <a:p>
            <a:pPr marL="0" indent="0">
              <a:buNone/>
            </a:pPr>
            <a:r>
              <a:rPr lang="es-AR" b="1" u="sng" dirty="0"/>
              <a:t>MODELO DE FIDEICOMISO TESTAMENTARIO</a:t>
            </a:r>
            <a:endParaRPr lang="es-AR" dirty="0"/>
          </a:p>
          <a:p>
            <a:pPr marL="0" indent="0">
              <a:buNone/>
            </a:pPr>
            <a:r>
              <a:rPr lang="es-AR" dirty="0"/>
              <a:t> </a:t>
            </a:r>
          </a:p>
          <a:p>
            <a:pPr marL="0" indent="0" algn="just">
              <a:buNone/>
            </a:pPr>
            <a:r>
              <a:rPr lang="es-AR" sz="2200" dirty="0"/>
              <a:t>CUARENTA Y UNO.-TESTAMENTO: .--------------------------------En la Ciudad de Corrientes, capital de la provincia del mismo nombre, República Argentina, a los diecinueve días del mes de septiembre del año dos mil diecinueve, me constituyo en el domicilio de la calle ……………. De esta ciudad , a requerimiento de doña Juana*****, debido a que por razones de imposibilidad física, no puede concurrir a mi escribanía, y ante mí Escribana Autorizante………. Titular del registro N° …… con asiento en esta ciudad,  COMPARECE: doña Juana *****, quien manifiesta ser: argentina, nacida el 19 de mayo de 19**, con Documento Nacional de Identidad número 3******, viuda de sus primeras nupcias de ********, domiciliada en la calle *********, Departamento “J”, ********, Provincia de </a:t>
            </a:r>
            <a:r>
              <a:rPr lang="es-AR" sz="2200" dirty="0" smtClean="0"/>
              <a:t>Corrientes. </a:t>
            </a:r>
            <a:r>
              <a:rPr lang="es-AR" sz="2200" dirty="0"/>
              <a:t>La identidad de la compareciente se justifica de acuerdo con el artículo 306 inciso a) del Código Civil y Comercial de la Nación. De la valoración de la compareciente con relación al acto que está celebrando resulta su habilidad como actitud suficiente de querer y entender. INTERVIENE por sí y dice: que es su voluntad </a:t>
            </a:r>
            <a:r>
              <a:rPr lang="es-AR" sz="2200" b="1" u="sng" dirty="0"/>
              <a:t>testar por acto público</a:t>
            </a:r>
            <a:r>
              <a:rPr lang="es-AR" sz="2200" dirty="0"/>
              <a:t>, y que con ese propósito, procede a dictarme de viva voz y con visible lucidez, en la expresión de sus ideas, como asimismo denotando su sano juicio dado el correcto y normal ejercicio de sus facultades mentales, sus datos de filiación e individualización y sus disposiciones testamentarias, que son así: PRIMERO: Declara llamarse, como ya se hizo constar, Juana **** , argentina, de 98 años de edad, nacida en ****, Provincia de Buenos Aires, el 19 de mayo de 1915, siendo de estado civil viuda de sus primeras nupcias de ******, con Documento Nacional de Identidad número 3******hija de Santiago ****y de Sara ******, jubilada, domiciliándose en la calle ******** Departamento “J” de ******, Provincia de Buenos Aires.- SEGUNDO: Que los bienes que posee y su patrimonio en general, resultarán de los documentos, escrituras, títulos, dinero, papeles, acciones, derechos y demás cosas </a:t>
            </a:r>
            <a:r>
              <a:rPr lang="es-AR" sz="2200" b="1" dirty="0"/>
              <a:t>que existan en su poder o a su nombre o que le correspondieren al día de su fallecimiento</a:t>
            </a:r>
            <a:r>
              <a:rPr lang="es-AR" sz="2200" dirty="0"/>
              <a:t>. TERCERO: Que no tiene ascendientes vivos, ni descendencia alguna. CUARTO: Que no teniendo herederos forzosos, es su voluntad constituir con la totalidad de sus bienes un fideicomiso siendo beneficiaria del mismo doña ********datos personales******. Que a los efectos del cumplimiento de dicho contrato nombra fiduciario a *******datos personales******en caso de no quiera o no pueda aceptar el cargo designó a don ***** datos personales ****** ambas personas de mi confianza e idóneos para el cargo. El presente fideicomiso tiene una </a:t>
            </a:r>
            <a:r>
              <a:rPr lang="es-AR" sz="2200" b="1" dirty="0"/>
              <a:t>vigencia de 10 años.</a:t>
            </a:r>
            <a:r>
              <a:rPr lang="es-AR" sz="2200" dirty="0"/>
              <a:t> Cumplido dicho plazo deberán entregarse la totalidad de los bienes a la beneficiaría. A los efectos del cumplimiento de este fideicomiso, el </a:t>
            </a:r>
            <a:r>
              <a:rPr lang="es-AR" sz="2200" b="1" dirty="0"/>
              <a:t>fiduciario tiene las siguientes facultades</a:t>
            </a:r>
            <a:r>
              <a:rPr lang="es-AR" sz="2200" dirty="0"/>
              <a:t>: administrar en los bienes </a:t>
            </a:r>
            <a:r>
              <a:rPr lang="es-AR" sz="2200" dirty="0" err="1"/>
              <a:t>fideicomitidos</a:t>
            </a:r>
            <a:r>
              <a:rPr lang="es-AR" sz="2200" dirty="0"/>
              <a:t>, con expresa obligación de rendir cuentas a la beneficiaría cada 6 meses; realizar contratos de locación los inmuebles, y percibir los frutos, los cuales deberá entregar luego de canceladas las deudas. Del remanente se cobrará el 10 por ciento del total de las rentas en concepto de honorarios. Disponible instituye como único y universal heredero. QUINTO: Que este testamento, expresa su única, última y bien deliberada voluntad y en consecuencia revoca cualquier otra manifestación o disposición testamentaria que hubiere otorgado con anterioridad; y no teniendo nada más que disponer, ni más cláusulas que dictarme, ni concepto alguno que agregar por lo que yo la Escribana Autorizante procedo, acto seguido, a leer en voz alta, este testamento a la otorgante y en presencia de los </a:t>
            </a:r>
            <a:r>
              <a:rPr lang="es-AR" sz="2200" b="1" dirty="0"/>
              <a:t>testigos</a:t>
            </a:r>
            <a:r>
              <a:rPr lang="es-AR" sz="2200" dirty="0"/>
              <a:t> llamados a este acto; doña María *** (datos personales) y doña Rosa (datos personales). Todas las comparecientes vecinas de esta ciudad , quienes ven a la testadora y a este testamento en el acto de la lectura y oyen a la testadora ratificarse de todo su contenido, constatando además que este acto no ha sido interrumpido por otro extraño, y en prueba de conformidad firma la testadora, ante mí en presencia de y con los expresados testigos, cuyas identidades se justifican de acuerdo con el artículo 306 inciso a) del Código Civil, vecinos de esta Ciudad conforme a los domicilios indicados, agregando que de la valoración de las comparecientes con relación al acto que están celebrando, resulta su habilidad como aptitud suficiente de querer y entender, de todo lo que doy fe.</a:t>
            </a:r>
          </a:p>
          <a:p>
            <a:pPr marL="0" indent="0" algn="just">
              <a:buNone/>
            </a:pPr>
            <a:endParaRPr lang="es-AR" dirty="0"/>
          </a:p>
        </p:txBody>
      </p:sp>
    </p:spTree>
    <p:extLst>
      <p:ext uri="{BB962C8B-B14F-4D97-AF65-F5344CB8AC3E}">
        <p14:creationId xmlns:p14="http://schemas.microsoft.com/office/powerpoint/2010/main" val="1962647336"/>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334</TotalTime>
  <Words>589</Words>
  <Application>Microsoft Office PowerPoint</Application>
  <PresentationFormat>Panorámica</PresentationFormat>
  <Paragraphs>52</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Trebuchet MS</vt:lpstr>
      <vt:lpstr>Wingdings 3</vt:lpstr>
      <vt:lpstr>Faceta</vt:lpstr>
      <vt:lpstr>Ateneo de Estudios e Investigaciones en Derecho Notarial y Registral Año 2019 Segundo Foro Segundo Trimestre</vt:lpstr>
      <vt:lpstr>DEFINICION : Artículo 1666 C.C.C.N Hay contrato de fideicomiso cuando una parte llamada fiduciante, transmite o se compromete a transmitir la propiedad de bienes a otra persona denominada fiduciario, quien se obliga a ejercerla en beneficio de otra persona llamada beneficiario, que se designa en el contrato, y a transmitirla al cumplimiento de un plazo o condición al fideicomisario </vt:lpstr>
      <vt:lpstr>CONTENIDO </vt:lpstr>
      <vt:lpstr>SUJETOS DEL FIDEICOMISO TESTAMENTARIO FIDUCIANTE-FIDUCIARIO-BENEFICIARIO Y FIDEICOMISARIO</vt:lpstr>
      <vt:lpstr>FIDUCIARIO</vt:lpstr>
      <vt:lpstr>BENEFICIARIO</vt:lpstr>
      <vt:lpstr>FIDEICOMISARIO</vt:lpstr>
      <vt:lpstr>A TENER EN CUENTA</vt:lpstr>
      <vt:lpstr>Presentación de PowerPoint</vt:lpstr>
      <vt:lpstr>MUCHISIMAS 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Ateneo de Estudios e Investigaciones en Derecho Notarial y Registral Año 2019 Segundo Foro Segundo Trimestre FIDEICOMISO TESTAMENTARIO</dc:title>
  <dc:creator>CRISTINA</dc:creator>
  <cp:lastModifiedBy>CRISTINA</cp:lastModifiedBy>
  <cp:revision>17</cp:revision>
  <dcterms:created xsi:type="dcterms:W3CDTF">2019-09-17T21:30:20Z</dcterms:created>
  <dcterms:modified xsi:type="dcterms:W3CDTF">2019-10-05T13:00:04Z</dcterms:modified>
</cp:coreProperties>
</file>