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97" r:id="rId2"/>
    <p:sldId id="303" r:id="rId3"/>
    <p:sldId id="304" r:id="rId4"/>
    <p:sldId id="305" r:id="rId5"/>
    <p:sldId id="306" r:id="rId6"/>
    <p:sldId id="307" r:id="rId7"/>
    <p:sldId id="309" r:id="rId8"/>
    <p:sldId id="298" r:id="rId9"/>
    <p:sldId id="299" r:id="rId10"/>
    <p:sldId id="300" r:id="rId11"/>
    <p:sldId id="267" r:id="rId12"/>
    <p:sldId id="301" r:id="rId13"/>
    <p:sldId id="30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1" autoAdjust="0"/>
    <p:restoredTop sz="94687" autoAdjust="0"/>
  </p:normalViewPr>
  <p:slideViewPr>
    <p:cSldViewPr snapToGrid="0">
      <p:cViewPr varScale="1">
        <p:scale>
          <a:sx n="87" d="100"/>
          <a:sy n="87" d="100"/>
        </p:scale>
        <p:origin x="90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BFFC8-BA56-4D3D-9688-2215213306AF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F079455A-9883-4013-9D50-4EC85CD4374B}">
      <dgm:prSet phldrT="[Texto]"/>
      <dgm:spPr/>
      <dgm:t>
        <a:bodyPr/>
        <a:lstStyle/>
        <a:p>
          <a:r>
            <a:rPr lang="es-AR" dirty="0" smtClean="0"/>
            <a:t>REGULA Y SUPERVISA CUMPLIMIENTO </a:t>
          </a:r>
          <a:endParaRPr lang="es-AR" dirty="0"/>
        </a:p>
      </dgm:t>
    </dgm:pt>
    <dgm:pt modelId="{17471335-FDB4-4217-B139-912585164120}" type="parTrans" cxnId="{F7AF92DD-3A73-4D2D-B462-4A2A72F75528}">
      <dgm:prSet/>
      <dgm:spPr/>
      <dgm:t>
        <a:bodyPr/>
        <a:lstStyle/>
        <a:p>
          <a:endParaRPr lang="es-AR"/>
        </a:p>
      </dgm:t>
    </dgm:pt>
    <dgm:pt modelId="{B7F3E7F3-F6B4-45BD-BE0D-DC4F4BFE09E0}" type="sibTrans" cxnId="{F7AF92DD-3A73-4D2D-B462-4A2A72F75528}">
      <dgm:prSet/>
      <dgm:spPr/>
      <dgm:t>
        <a:bodyPr/>
        <a:lstStyle/>
        <a:p>
          <a:endParaRPr lang="es-AR"/>
        </a:p>
      </dgm:t>
    </dgm:pt>
    <dgm:pt modelId="{F5E693B1-2522-4655-A4F7-2FB5F9292433}">
      <dgm:prSet phldrT="[Texto]"/>
      <dgm:spPr/>
      <dgm:t>
        <a:bodyPr/>
        <a:lstStyle/>
        <a:p>
          <a:r>
            <a:rPr lang="es-AR" dirty="0" smtClean="0"/>
            <a:t>RECIBE</a:t>
          </a:r>
        </a:p>
        <a:p>
          <a:r>
            <a:rPr lang="es-AR" dirty="0" smtClean="0"/>
            <a:t>ANALIZA</a:t>
          </a:r>
        </a:p>
        <a:p>
          <a:r>
            <a:rPr lang="es-AR" dirty="0" smtClean="0"/>
            <a:t>DISEMINA </a:t>
          </a:r>
          <a:endParaRPr lang="es-AR" dirty="0"/>
        </a:p>
      </dgm:t>
    </dgm:pt>
    <dgm:pt modelId="{673CB267-B185-4BCD-A599-E0CDBB4DEA0D}" type="parTrans" cxnId="{DE0E80C4-546F-44BA-894D-0F130544AB9C}">
      <dgm:prSet/>
      <dgm:spPr/>
      <dgm:t>
        <a:bodyPr/>
        <a:lstStyle/>
        <a:p>
          <a:endParaRPr lang="es-AR"/>
        </a:p>
      </dgm:t>
    </dgm:pt>
    <dgm:pt modelId="{3914D2E8-8DD8-47E3-8A0F-16540670F2BE}" type="sibTrans" cxnId="{DE0E80C4-546F-44BA-894D-0F130544AB9C}">
      <dgm:prSet/>
      <dgm:spPr/>
      <dgm:t>
        <a:bodyPr/>
        <a:lstStyle/>
        <a:p>
          <a:endParaRPr lang="es-AR"/>
        </a:p>
      </dgm:t>
    </dgm:pt>
    <dgm:pt modelId="{B594AF10-4134-431D-BAC0-32C260E2B839}">
      <dgm:prSet phldrT="[Texto]"/>
      <dgm:spPr/>
      <dgm:t>
        <a:bodyPr/>
        <a:lstStyle/>
        <a:p>
          <a:r>
            <a:rPr lang="es-AR" dirty="0" smtClean="0"/>
            <a:t>COLABORACIONES JUDICIALES</a:t>
          </a:r>
          <a:endParaRPr lang="es-AR" dirty="0"/>
        </a:p>
      </dgm:t>
    </dgm:pt>
    <dgm:pt modelId="{5DAD9F98-6E6E-4A5A-8C35-C8A89ABF1E06}" type="parTrans" cxnId="{90ADDFCC-A549-4207-8C2E-68CBCB577E37}">
      <dgm:prSet/>
      <dgm:spPr/>
      <dgm:t>
        <a:bodyPr/>
        <a:lstStyle/>
        <a:p>
          <a:endParaRPr lang="es-AR"/>
        </a:p>
      </dgm:t>
    </dgm:pt>
    <dgm:pt modelId="{8D66E376-576C-4992-8B09-D8D812CDA74E}" type="sibTrans" cxnId="{90ADDFCC-A549-4207-8C2E-68CBCB577E37}">
      <dgm:prSet/>
      <dgm:spPr/>
      <dgm:t>
        <a:bodyPr/>
        <a:lstStyle/>
        <a:p>
          <a:endParaRPr lang="es-AR"/>
        </a:p>
      </dgm:t>
    </dgm:pt>
    <dgm:pt modelId="{8076B003-C30F-4EA3-A02E-9DE80E970110}">
      <dgm:prSet phldrT="[Texto]"/>
      <dgm:spPr/>
      <dgm:t>
        <a:bodyPr/>
        <a:lstStyle/>
        <a:p>
          <a:r>
            <a:rPr lang="es-AR" dirty="0" smtClean="0"/>
            <a:t>QUERELLANTE EN PROCESOS PENALES</a:t>
          </a:r>
          <a:endParaRPr lang="es-AR" dirty="0"/>
        </a:p>
      </dgm:t>
    </dgm:pt>
    <dgm:pt modelId="{9EEA63CF-D6DE-49C5-A4C8-F3E04F7DC9F3}" type="parTrans" cxnId="{81ED4CE2-07E4-4CC3-A7EF-BC9F317C00EB}">
      <dgm:prSet/>
      <dgm:spPr/>
      <dgm:t>
        <a:bodyPr/>
        <a:lstStyle/>
        <a:p>
          <a:endParaRPr lang="es-AR"/>
        </a:p>
      </dgm:t>
    </dgm:pt>
    <dgm:pt modelId="{112ABAE5-7152-494D-9D49-254CF792CB8E}" type="sibTrans" cxnId="{81ED4CE2-07E4-4CC3-A7EF-BC9F317C00EB}">
      <dgm:prSet/>
      <dgm:spPr/>
      <dgm:t>
        <a:bodyPr/>
        <a:lstStyle/>
        <a:p>
          <a:endParaRPr lang="es-AR"/>
        </a:p>
      </dgm:t>
    </dgm:pt>
    <dgm:pt modelId="{CAD3B376-3DB3-4421-8F62-FF32F4223B18}">
      <dgm:prSet phldrT="[Texto]"/>
      <dgm:spPr/>
      <dgm:t>
        <a:bodyPr/>
        <a:lstStyle/>
        <a:p>
          <a:r>
            <a:rPr lang="es-AR" dirty="0" smtClean="0"/>
            <a:t>SANCIONA </a:t>
          </a:r>
          <a:endParaRPr lang="es-AR" dirty="0"/>
        </a:p>
      </dgm:t>
    </dgm:pt>
    <dgm:pt modelId="{CD1FD967-CAAD-4EA2-8DD8-6804CA9D94ED}" type="parTrans" cxnId="{72A0AE5A-07DB-495C-96D3-80DC104B807A}">
      <dgm:prSet/>
      <dgm:spPr/>
      <dgm:t>
        <a:bodyPr/>
        <a:lstStyle/>
        <a:p>
          <a:endParaRPr lang="es-AR"/>
        </a:p>
      </dgm:t>
    </dgm:pt>
    <dgm:pt modelId="{F327A86B-67DF-4269-A223-07D6894C703A}" type="sibTrans" cxnId="{72A0AE5A-07DB-495C-96D3-80DC104B807A}">
      <dgm:prSet/>
      <dgm:spPr/>
      <dgm:t>
        <a:bodyPr/>
        <a:lstStyle/>
        <a:p>
          <a:endParaRPr lang="es-AR"/>
        </a:p>
      </dgm:t>
    </dgm:pt>
    <dgm:pt modelId="{85BFA515-7365-463F-A2ED-9072F5E1D039}" type="pres">
      <dgm:prSet presAssocID="{69FBFFC8-BA56-4D3D-9688-2215213306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C1AEBAB-1247-444A-8324-AC692B1C9D34}" type="pres">
      <dgm:prSet presAssocID="{F079455A-9883-4013-9D50-4EC85CD4374B}" presName="node" presStyleLbl="node1" presStyleIdx="0" presStyleCnt="5" custRadScaleRad="112843" custRadScaleInc="-284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37DC187-3EF0-46AE-84CA-543277DEEB43}" type="pres">
      <dgm:prSet presAssocID="{F079455A-9883-4013-9D50-4EC85CD4374B}" presName="spNode" presStyleCnt="0"/>
      <dgm:spPr/>
    </dgm:pt>
    <dgm:pt modelId="{35652CC4-5CC3-42A7-88D9-E267AE4B2C37}" type="pres">
      <dgm:prSet presAssocID="{B7F3E7F3-F6B4-45BD-BE0D-DC4F4BFE09E0}" presName="sibTrans" presStyleLbl="sibTrans1D1" presStyleIdx="0" presStyleCnt="5"/>
      <dgm:spPr/>
      <dgm:t>
        <a:bodyPr/>
        <a:lstStyle/>
        <a:p>
          <a:endParaRPr lang="es-AR"/>
        </a:p>
      </dgm:t>
    </dgm:pt>
    <dgm:pt modelId="{7E99ED39-0B6F-4263-A11C-E9931B568166}" type="pres">
      <dgm:prSet presAssocID="{F5E693B1-2522-4655-A4F7-2FB5F92924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D8B1792-5C3C-466D-84C0-38E3B2325EF3}" type="pres">
      <dgm:prSet presAssocID="{F5E693B1-2522-4655-A4F7-2FB5F9292433}" presName="spNode" presStyleCnt="0"/>
      <dgm:spPr/>
    </dgm:pt>
    <dgm:pt modelId="{4925ADA9-3113-49F4-A100-4E81484FD435}" type="pres">
      <dgm:prSet presAssocID="{3914D2E8-8DD8-47E3-8A0F-16540670F2BE}" presName="sibTrans" presStyleLbl="sibTrans1D1" presStyleIdx="1" presStyleCnt="5"/>
      <dgm:spPr/>
      <dgm:t>
        <a:bodyPr/>
        <a:lstStyle/>
        <a:p>
          <a:endParaRPr lang="es-AR"/>
        </a:p>
      </dgm:t>
    </dgm:pt>
    <dgm:pt modelId="{64E50CCC-289A-45C8-9312-A424034CFF32}" type="pres">
      <dgm:prSet presAssocID="{B594AF10-4134-431D-BAC0-32C260E2B839}" presName="node" presStyleLbl="node1" presStyleIdx="2" presStyleCnt="5" custRadScaleRad="95895" custRadScaleInc="-2666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8B42AFE-0108-4339-9EB0-21E20C9D0EB3}" type="pres">
      <dgm:prSet presAssocID="{B594AF10-4134-431D-BAC0-32C260E2B839}" presName="spNode" presStyleCnt="0"/>
      <dgm:spPr/>
    </dgm:pt>
    <dgm:pt modelId="{6547F465-1431-4C9F-A49D-A3F5BF2D0984}" type="pres">
      <dgm:prSet presAssocID="{8D66E376-576C-4992-8B09-D8D812CDA74E}" presName="sibTrans" presStyleLbl="sibTrans1D1" presStyleIdx="2" presStyleCnt="5"/>
      <dgm:spPr/>
      <dgm:t>
        <a:bodyPr/>
        <a:lstStyle/>
        <a:p>
          <a:endParaRPr lang="es-AR"/>
        </a:p>
      </dgm:t>
    </dgm:pt>
    <dgm:pt modelId="{7E01699B-0145-4C9B-A36F-5EB590061714}" type="pres">
      <dgm:prSet presAssocID="{8076B003-C30F-4EA3-A02E-9DE80E970110}" presName="node" presStyleLbl="node1" presStyleIdx="3" presStyleCnt="5" custRadScaleRad="93351" custRadScaleInc="576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B53069-7183-4BE8-8BB2-D6C3B7BEFF15}" type="pres">
      <dgm:prSet presAssocID="{8076B003-C30F-4EA3-A02E-9DE80E970110}" presName="spNode" presStyleCnt="0"/>
      <dgm:spPr/>
    </dgm:pt>
    <dgm:pt modelId="{A733EDED-B34F-424E-975B-D0586D7BE85E}" type="pres">
      <dgm:prSet presAssocID="{112ABAE5-7152-494D-9D49-254CF792CB8E}" presName="sibTrans" presStyleLbl="sibTrans1D1" presStyleIdx="3" presStyleCnt="5"/>
      <dgm:spPr/>
      <dgm:t>
        <a:bodyPr/>
        <a:lstStyle/>
        <a:p>
          <a:endParaRPr lang="es-AR"/>
        </a:p>
      </dgm:t>
    </dgm:pt>
    <dgm:pt modelId="{842C04A6-26D8-40C4-BF1E-759C86051FEA}" type="pres">
      <dgm:prSet presAssocID="{CAD3B376-3DB3-4421-8F62-FF32F4223B18}" presName="node" presStyleLbl="node1" presStyleIdx="4" presStyleCnt="5" custRadScaleRad="99782" custRadScaleInc="1731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3E137E-40E9-4D9E-B5B3-593745CF73FD}" type="pres">
      <dgm:prSet presAssocID="{CAD3B376-3DB3-4421-8F62-FF32F4223B18}" presName="spNode" presStyleCnt="0"/>
      <dgm:spPr/>
    </dgm:pt>
    <dgm:pt modelId="{17BB3FAF-A4E5-4008-9825-4F3296E60DF3}" type="pres">
      <dgm:prSet presAssocID="{F327A86B-67DF-4269-A223-07D6894C703A}" presName="sibTrans" presStyleLbl="sibTrans1D1" presStyleIdx="4" presStyleCnt="5"/>
      <dgm:spPr/>
      <dgm:t>
        <a:bodyPr/>
        <a:lstStyle/>
        <a:p>
          <a:endParaRPr lang="es-AR"/>
        </a:p>
      </dgm:t>
    </dgm:pt>
  </dgm:ptLst>
  <dgm:cxnLst>
    <dgm:cxn modelId="{F69C148C-374F-2A4B-9EE0-6DC48C083A23}" type="presOf" srcId="{B7F3E7F3-F6B4-45BD-BE0D-DC4F4BFE09E0}" destId="{35652CC4-5CC3-42A7-88D9-E267AE4B2C37}" srcOrd="0" destOrd="0" presId="urn:microsoft.com/office/officeart/2005/8/layout/cycle6"/>
    <dgm:cxn modelId="{81ED4CE2-07E4-4CC3-A7EF-BC9F317C00EB}" srcId="{69FBFFC8-BA56-4D3D-9688-2215213306AF}" destId="{8076B003-C30F-4EA3-A02E-9DE80E970110}" srcOrd="3" destOrd="0" parTransId="{9EEA63CF-D6DE-49C5-A4C8-F3E04F7DC9F3}" sibTransId="{112ABAE5-7152-494D-9D49-254CF792CB8E}"/>
    <dgm:cxn modelId="{407EE953-16F6-D948-BD84-D599677681D0}" type="presOf" srcId="{3914D2E8-8DD8-47E3-8A0F-16540670F2BE}" destId="{4925ADA9-3113-49F4-A100-4E81484FD435}" srcOrd="0" destOrd="0" presId="urn:microsoft.com/office/officeart/2005/8/layout/cycle6"/>
    <dgm:cxn modelId="{4DE3F00C-B1A2-A448-B270-9654F807DBB6}" type="presOf" srcId="{69FBFFC8-BA56-4D3D-9688-2215213306AF}" destId="{85BFA515-7365-463F-A2ED-9072F5E1D039}" srcOrd="0" destOrd="0" presId="urn:microsoft.com/office/officeart/2005/8/layout/cycle6"/>
    <dgm:cxn modelId="{4C79A528-CA14-2F4A-B4FE-0F75A0A97DF8}" type="presOf" srcId="{F5E693B1-2522-4655-A4F7-2FB5F9292433}" destId="{7E99ED39-0B6F-4263-A11C-E9931B568166}" srcOrd="0" destOrd="0" presId="urn:microsoft.com/office/officeart/2005/8/layout/cycle6"/>
    <dgm:cxn modelId="{F7AF92DD-3A73-4D2D-B462-4A2A72F75528}" srcId="{69FBFFC8-BA56-4D3D-9688-2215213306AF}" destId="{F079455A-9883-4013-9D50-4EC85CD4374B}" srcOrd="0" destOrd="0" parTransId="{17471335-FDB4-4217-B139-912585164120}" sibTransId="{B7F3E7F3-F6B4-45BD-BE0D-DC4F4BFE09E0}"/>
    <dgm:cxn modelId="{991BDCA2-B386-E249-B22F-0006A67DE193}" type="presOf" srcId="{8D66E376-576C-4992-8B09-D8D812CDA74E}" destId="{6547F465-1431-4C9F-A49D-A3F5BF2D0984}" srcOrd="0" destOrd="0" presId="urn:microsoft.com/office/officeart/2005/8/layout/cycle6"/>
    <dgm:cxn modelId="{214DB3A6-32EE-864E-B715-C14DA630998E}" type="presOf" srcId="{112ABAE5-7152-494D-9D49-254CF792CB8E}" destId="{A733EDED-B34F-424E-975B-D0586D7BE85E}" srcOrd="0" destOrd="0" presId="urn:microsoft.com/office/officeart/2005/8/layout/cycle6"/>
    <dgm:cxn modelId="{125C04DD-748D-1B4F-BC1F-C0F20183B531}" type="presOf" srcId="{8076B003-C30F-4EA3-A02E-9DE80E970110}" destId="{7E01699B-0145-4C9B-A36F-5EB590061714}" srcOrd="0" destOrd="0" presId="urn:microsoft.com/office/officeart/2005/8/layout/cycle6"/>
    <dgm:cxn modelId="{08F5DF34-E31D-CA4F-B40C-C21D0E7E807C}" type="presOf" srcId="{F079455A-9883-4013-9D50-4EC85CD4374B}" destId="{FC1AEBAB-1247-444A-8324-AC692B1C9D34}" srcOrd="0" destOrd="0" presId="urn:microsoft.com/office/officeart/2005/8/layout/cycle6"/>
    <dgm:cxn modelId="{72A0AE5A-07DB-495C-96D3-80DC104B807A}" srcId="{69FBFFC8-BA56-4D3D-9688-2215213306AF}" destId="{CAD3B376-3DB3-4421-8F62-FF32F4223B18}" srcOrd="4" destOrd="0" parTransId="{CD1FD967-CAAD-4EA2-8DD8-6804CA9D94ED}" sibTransId="{F327A86B-67DF-4269-A223-07D6894C703A}"/>
    <dgm:cxn modelId="{90ADDFCC-A549-4207-8C2E-68CBCB577E37}" srcId="{69FBFFC8-BA56-4D3D-9688-2215213306AF}" destId="{B594AF10-4134-431D-BAC0-32C260E2B839}" srcOrd="2" destOrd="0" parTransId="{5DAD9F98-6E6E-4A5A-8C35-C8A89ABF1E06}" sibTransId="{8D66E376-576C-4992-8B09-D8D812CDA74E}"/>
    <dgm:cxn modelId="{136E9ADA-1D4E-C041-8604-4EDF441B89F4}" type="presOf" srcId="{F327A86B-67DF-4269-A223-07D6894C703A}" destId="{17BB3FAF-A4E5-4008-9825-4F3296E60DF3}" srcOrd="0" destOrd="0" presId="urn:microsoft.com/office/officeart/2005/8/layout/cycle6"/>
    <dgm:cxn modelId="{DE0E80C4-546F-44BA-894D-0F130544AB9C}" srcId="{69FBFFC8-BA56-4D3D-9688-2215213306AF}" destId="{F5E693B1-2522-4655-A4F7-2FB5F9292433}" srcOrd="1" destOrd="0" parTransId="{673CB267-B185-4BCD-A599-E0CDBB4DEA0D}" sibTransId="{3914D2E8-8DD8-47E3-8A0F-16540670F2BE}"/>
    <dgm:cxn modelId="{239FE0AF-C0C1-774F-8382-E56990831307}" type="presOf" srcId="{CAD3B376-3DB3-4421-8F62-FF32F4223B18}" destId="{842C04A6-26D8-40C4-BF1E-759C86051FEA}" srcOrd="0" destOrd="0" presId="urn:microsoft.com/office/officeart/2005/8/layout/cycle6"/>
    <dgm:cxn modelId="{7128FD6C-AFA4-1841-90DF-6FB509791350}" type="presOf" srcId="{B594AF10-4134-431D-BAC0-32C260E2B839}" destId="{64E50CCC-289A-45C8-9312-A424034CFF32}" srcOrd="0" destOrd="0" presId="urn:microsoft.com/office/officeart/2005/8/layout/cycle6"/>
    <dgm:cxn modelId="{E797682E-5AEE-B749-8A71-4FBBF2287913}" type="presParOf" srcId="{85BFA515-7365-463F-A2ED-9072F5E1D039}" destId="{FC1AEBAB-1247-444A-8324-AC692B1C9D34}" srcOrd="0" destOrd="0" presId="urn:microsoft.com/office/officeart/2005/8/layout/cycle6"/>
    <dgm:cxn modelId="{FF5BDF8F-1914-8A49-B343-BF43D12B3F27}" type="presParOf" srcId="{85BFA515-7365-463F-A2ED-9072F5E1D039}" destId="{637DC187-3EF0-46AE-84CA-543277DEEB43}" srcOrd="1" destOrd="0" presId="urn:microsoft.com/office/officeart/2005/8/layout/cycle6"/>
    <dgm:cxn modelId="{1BA41129-1A46-6340-B69F-A2EB6CE854F4}" type="presParOf" srcId="{85BFA515-7365-463F-A2ED-9072F5E1D039}" destId="{35652CC4-5CC3-42A7-88D9-E267AE4B2C37}" srcOrd="2" destOrd="0" presId="urn:microsoft.com/office/officeart/2005/8/layout/cycle6"/>
    <dgm:cxn modelId="{CB9D99A6-4100-F044-9834-7F43C2C1D34D}" type="presParOf" srcId="{85BFA515-7365-463F-A2ED-9072F5E1D039}" destId="{7E99ED39-0B6F-4263-A11C-E9931B568166}" srcOrd="3" destOrd="0" presId="urn:microsoft.com/office/officeart/2005/8/layout/cycle6"/>
    <dgm:cxn modelId="{B3B9A74A-7729-D346-818C-75075FFBF3B8}" type="presParOf" srcId="{85BFA515-7365-463F-A2ED-9072F5E1D039}" destId="{0D8B1792-5C3C-466D-84C0-38E3B2325EF3}" srcOrd="4" destOrd="0" presId="urn:microsoft.com/office/officeart/2005/8/layout/cycle6"/>
    <dgm:cxn modelId="{1E2E0149-5BAB-624C-80E6-CFF1C969357E}" type="presParOf" srcId="{85BFA515-7365-463F-A2ED-9072F5E1D039}" destId="{4925ADA9-3113-49F4-A100-4E81484FD435}" srcOrd="5" destOrd="0" presId="urn:microsoft.com/office/officeart/2005/8/layout/cycle6"/>
    <dgm:cxn modelId="{5A79A6C8-6E44-EF49-A35E-62E0828C4911}" type="presParOf" srcId="{85BFA515-7365-463F-A2ED-9072F5E1D039}" destId="{64E50CCC-289A-45C8-9312-A424034CFF32}" srcOrd="6" destOrd="0" presId="urn:microsoft.com/office/officeart/2005/8/layout/cycle6"/>
    <dgm:cxn modelId="{1EC5FB9E-4D00-E941-9701-7BB72856DCA3}" type="presParOf" srcId="{85BFA515-7365-463F-A2ED-9072F5E1D039}" destId="{D8B42AFE-0108-4339-9EB0-21E20C9D0EB3}" srcOrd="7" destOrd="0" presId="urn:microsoft.com/office/officeart/2005/8/layout/cycle6"/>
    <dgm:cxn modelId="{C8529C9A-C50F-9844-8F7B-55B0DF104B24}" type="presParOf" srcId="{85BFA515-7365-463F-A2ED-9072F5E1D039}" destId="{6547F465-1431-4C9F-A49D-A3F5BF2D0984}" srcOrd="8" destOrd="0" presId="urn:microsoft.com/office/officeart/2005/8/layout/cycle6"/>
    <dgm:cxn modelId="{42E492B0-3289-6744-9AE4-76AAB6F6BD41}" type="presParOf" srcId="{85BFA515-7365-463F-A2ED-9072F5E1D039}" destId="{7E01699B-0145-4C9B-A36F-5EB590061714}" srcOrd="9" destOrd="0" presId="urn:microsoft.com/office/officeart/2005/8/layout/cycle6"/>
    <dgm:cxn modelId="{632BACFD-A038-F944-AEBE-5844702490DA}" type="presParOf" srcId="{85BFA515-7365-463F-A2ED-9072F5E1D039}" destId="{0BB53069-7183-4BE8-8BB2-D6C3B7BEFF15}" srcOrd="10" destOrd="0" presId="urn:microsoft.com/office/officeart/2005/8/layout/cycle6"/>
    <dgm:cxn modelId="{1E16D927-E5B3-C24C-BB30-9424E09349B4}" type="presParOf" srcId="{85BFA515-7365-463F-A2ED-9072F5E1D039}" destId="{A733EDED-B34F-424E-975B-D0586D7BE85E}" srcOrd="11" destOrd="0" presId="urn:microsoft.com/office/officeart/2005/8/layout/cycle6"/>
    <dgm:cxn modelId="{8E3BFE87-7B8B-2645-ACD7-7E45ADD168C7}" type="presParOf" srcId="{85BFA515-7365-463F-A2ED-9072F5E1D039}" destId="{842C04A6-26D8-40C4-BF1E-759C86051FEA}" srcOrd="12" destOrd="0" presId="urn:microsoft.com/office/officeart/2005/8/layout/cycle6"/>
    <dgm:cxn modelId="{1497B04B-540D-C044-AA8E-AEF8D7F6E329}" type="presParOf" srcId="{85BFA515-7365-463F-A2ED-9072F5E1D039}" destId="{BB3E137E-40E9-4D9E-B5B3-593745CF73FD}" srcOrd="13" destOrd="0" presId="urn:microsoft.com/office/officeart/2005/8/layout/cycle6"/>
    <dgm:cxn modelId="{18F79816-2FB9-5247-913D-591245BA985A}" type="presParOf" srcId="{85BFA515-7365-463F-A2ED-9072F5E1D039}" destId="{17BB3FAF-A4E5-4008-9825-4F3296E60DF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112DB-A5B1-4CEB-BCFE-91B00B4D7B9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2B50FFC-E130-4C25-BBD1-7F04A7D2B97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sz="1800" dirty="0" smtClean="0"/>
            <a:t>2016</a:t>
          </a:r>
          <a:endParaRPr lang="es-AR" sz="1800" dirty="0"/>
        </a:p>
      </dgm:t>
    </dgm:pt>
    <dgm:pt modelId="{14FD490A-A829-4EA1-B22D-92A9EDDA5ABC}" type="parTrans" cxnId="{5FB11B89-0754-4D03-94A2-26F6EE6EA95D}">
      <dgm:prSet/>
      <dgm:spPr/>
      <dgm:t>
        <a:bodyPr/>
        <a:lstStyle/>
        <a:p>
          <a:endParaRPr lang="es-AR"/>
        </a:p>
      </dgm:t>
    </dgm:pt>
    <dgm:pt modelId="{883C2C7E-E7F1-4D26-8069-CCB580969FC3}" type="sibTrans" cxnId="{5FB11B89-0754-4D03-94A2-26F6EE6EA95D}">
      <dgm:prSet/>
      <dgm:spPr/>
      <dgm:t>
        <a:bodyPr/>
        <a:lstStyle/>
        <a:p>
          <a:endParaRPr lang="es-AR"/>
        </a:p>
      </dgm:t>
    </dgm:pt>
    <dgm:pt modelId="{BE56FD3C-E9F5-4D7C-B36C-682FA65780A7}">
      <dgm:prSet phldrT="[Texto]"/>
      <dgm:spPr/>
      <dgm:t>
        <a:bodyPr/>
        <a:lstStyle/>
        <a:p>
          <a:r>
            <a:rPr lang="es-AR" dirty="0" smtClean="0"/>
            <a:t>Fortalecer competencias de la UIF, su autonomía y autarquía y proteger la información de sus fuentes</a:t>
          </a:r>
          <a:endParaRPr lang="es-AR" dirty="0"/>
        </a:p>
      </dgm:t>
    </dgm:pt>
    <dgm:pt modelId="{C99EFF1B-2DC7-4109-A452-85A4901164D5}" type="parTrans" cxnId="{B50CA51A-9ACB-4149-9E05-18792839F0C7}">
      <dgm:prSet/>
      <dgm:spPr/>
      <dgm:t>
        <a:bodyPr/>
        <a:lstStyle/>
        <a:p>
          <a:endParaRPr lang="es-AR"/>
        </a:p>
      </dgm:t>
    </dgm:pt>
    <dgm:pt modelId="{1B663BE0-2F3D-42BD-B35F-F1EDD8DF4A98}" type="sibTrans" cxnId="{B50CA51A-9ACB-4149-9E05-18792839F0C7}">
      <dgm:prSet/>
      <dgm:spPr/>
      <dgm:t>
        <a:bodyPr/>
        <a:lstStyle/>
        <a:p>
          <a:endParaRPr lang="es-AR"/>
        </a:p>
      </dgm:t>
    </dgm:pt>
    <dgm:pt modelId="{0F075683-204F-4602-9588-0C59CF4F89C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sz="1800" dirty="0" smtClean="0"/>
            <a:t>2017</a:t>
          </a:r>
          <a:endParaRPr lang="es-AR" sz="1800" dirty="0"/>
        </a:p>
      </dgm:t>
    </dgm:pt>
    <dgm:pt modelId="{5B1DBCB0-3B4C-4BA4-9B76-B589FDA497C0}" type="parTrans" cxnId="{9A6C4E71-FFEA-475A-9F02-2E50BD407F83}">
      <dgm:prSet/>
      <dgm:spPr/>
      <dgm:t>
        <a:bodyPr/>
        <a:lstStyle/>
        <a:p>
          <a:endParaRPr lang="es-AR"/>
        </a:p>
      </dgm:t>
    </dgm:pt>
    <dgm:pt modelId="{0D832249-BFBD-4220-9868-8DC7E7423EAC}" type="sibTrans" cxnId="{9A6C4E71-FFEA-475A-9F02-2E50BD407F83}">
      <dgm:prSet/>
      <dgm:spPr/>
      <dgm:t>
        <a:bodyPr/>
        <a:lstStyle/>
        <a:p>
          <a:endParaRPr lang="es-AR"/>
        </a:p>
      </dgm:t>
    </dgm:pt>
    <dgm:pt modelId="{C9AA1260-524C-4D65-A23D-46787BB57674}">
      <dgm:prSet phldrT="[Texto]"/>
      <dgm:spPr/>
      <dgm:t>
        <a:bodyPr/>
        <a:lstStyle/>
        <a:p>
          <a:r>
            <a:rPr lang="es-AR" dirty="0" smtClean="0"/>
            <a:t>Fortalecer las capacidades de </a:t>
          </a:r>
          <a:r>
            <a:rPr lang="es-AR" b="0" dirty="0" smtClean="0"/>
            <a:t>inteligencia</a:t>
          </a:r>
          <a:r>
            <a:rPr lang="es-AR" dirty="0" smtClean="0"/>
            <a:t> de la UIF</a:t>
          </a:r>
          <a:endParaRPr lang="es-AR" dirty="0"/>
        </a:p>
      </dgm:t>
    </dgm:pt>
    <dgm:pt modelId="{B04A487A-0D46-48AF-8F58-F29C1A3D5EAC}" type="parTrans" cxnId="{326989ED-2D8E-47D3-B004-FA406056284A}">
      <dgm:prSet/>
      <dgm:spPr/>
      <dgm:t>
        <a:bodyPr/>
        <a:lstStyle/>
        <a:p>
          <a:endParaRPr lang="es-AR"/>
        </a:p>
      </dgm:t>
    </dgm:pt>
    <dgm:pt modelId="{1C4FAF4A-268F-4F33-BE13-AD4BD494C49A}" type="sibTrans" cxnId="{326989ED-2D8E-47D3-B004-FA406056284A}">
      <dgm:prSet/>
      <dgm:spPr/>
      <dgm:t>
        <a:bodyPr/>
        <a:lstStyle/>
        <a:p>
          <a:endParaRPr lang="es-AR"/>
        </a:p>
      </dgm:t>
    </dgm:pt>
    <dgm:pt modelId="{6E06F491-CF5F-405E-8745-A8A139636E76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1800" dirty="0" smtClean="0">
              <a:solidFill>
                <a:schemeClr val="tx1"/>
              </a:solidFill>
            </a:rPr>
            <a:t>2018</a:t>
          </a:r>
          <a:endParaRPr lang="es-AR" sz="1800" dirty="0">
            <a:solidFill>
              <a:schemeClr val="tx1"/>
            </a:solidFill>
          </a:endParaRPr>
        </a:p>
      </dgm:t>
    </dgm:pt>
    <dgm:pt modelId="{65323A65-3BC4-44E0-956B-1E09C59276FE}" type="parTrans" cxnId="{985EB268-7143-461D-B165-2FC3A90C46B2}">
      <dgm:prSet/>
      <dgm:spPr/>
      <dgm:t>
        <a:bodyPr/>
        <a:lstStyle/>
        <a:p>
          <a:endParaRPr lang="es-AR"/>
        </a:p>
      </dgm:t>
    </dgm:pt>
    <dgm:pt modelId="{909E6FE7-D472-4C65-89A5-705602A2E69A}" type="sibTrans" cxnId="{985EB268-7143-461D-B165-2FC3A90C46B2}">
      <dgm:prSet/>
      <dgm:spPr/>
      <dgm:t>
        <a:bodyPr/>
        <a:lstStyle/>
        <a:p>
          <a:endParaRPr lang="es-AR"/>
        </a:p>
      </dgm:t>
    </dgm:pt>
    <dgm:pt modelId="{8AB09073-C4CB-4101-935B-73E0C0398AA1}">
      <dgm:prSet phldrT="[Texto]"/>
      <dgm:spPr/>
      <dgm:t>
        <a:bodyPr/>
        <a:lstStyle/>
        <a:p>
          <a:r>
            <a:rPr lang="es-AR" dirty="0" smtClean="0"/>
            <a:t>Construir institucionalidad</a:t>
          </a:r>
          <a:endParaRPr lang="es-AR" dirty="0"/>
        </a:p>
      </dgm:t>
    </dgm:pt>
    <dgm:pt modelId="{4AC16503-19CB-45E3-B4C6-C4DEA6BD042F}" type="parTrans" cxnId="{5A6A2502-C5A8-436D-9373-A88C8594A446}">
      <dgm:prSet/>
      <dgm:spPr/>
      <dgm:t>
        <a:bodyPr/>
        <a:lstStyle/>
        <a:p>
          <a:endParaRPr lang="es-AR"/>
        </a:p>
      </dgm:t>
    </dgm:pt>
    <dgm:pt modelId="{19E95BAE-F8A6-4893-9076-3E58464D3A85}" type="sibTrans" cxnId="{5A6A2502-C5A8-436D-9373-A88C8594A446}">
      <dgm:prSet/>
      <dgm:spPr/>
      <dgm:t>
        <a:bodyPr/>
        <a:lstStyle/>
        <a:p>
          <a:endParaRPr lang="es-AR"/>
        </a:p>
      </dgm:t>
    </dgm:pt>
    <dgm:pt modelId="{E6B757F8-5E42-4F79-B7FE-AD051D9B4922}">
      <dgm:prSet phldrT="[Texto]"/>
      <dgm:spPr/>
      <dgm:t>
        <a:bodyPr/>
        <a:lstStyle/>
        <a:p>
          <a:r>
            <a:rPr lang="es-AR" dirty="0" smtClean="0"/>
            <a:t>Promover la cooperación internacional de la UIF </a:t>
          </a:r>
          <a:endParaRPr lang="es-AR" dirty="0"/>
        </a:p>
      </dgm:t>
    </dgm:pt>
    <dgm:pt modelId="{28DC1589-2F41-4AEE-9952-94CF5E7D56CF}" type="parTrans" cxnId="{79872667-3E2E-47E9-B689-5FE4091E0B31}">
      <dgm:prSet/>
      <dgm:spPr/>
      <dgm:t>
        <a:bodyPr/>
        <a:lstStyle/>
        <a:p>
          <a:endParaRPr lang="es-AR"/>
        </a:p>
      </dgm:t>
    </dgm:pt>
    <dgm:pt modelId="{FBB5374F-2B88-4085-840A-2E673AF94DD0}" type="sibTrans" cxnId="{79872667-3E2E-47E9-B689-5FE4091E0B31}">
      <dgm:prSet/>
      <dgm:spPr/>
      <dgm:t>
        <a:bodyPr/>
        <a:lstStyle/>
        <a:p>
          <a:endParaRPr lang="es-AR"/>
        </a:p>
      </dgm:t>
    </dgm:pt>
    <dgm:pt modelId="{2119CCBB-1677-498B-806F-58B318DA1DA9}">
      <dgm:prSet phldrT="[Texto]"/>
      <dgm:spPr/>
      <dgm:t>
        <a:bodyPr/>
        <a:lstStyle/>
        <a:p>
          <a:r>
            <a:rPr lang="es-AR" dirty="0" smtClean="0"/>
            <a:t>Proteger la seguridad de la información y de sus fuentes</a:t>
          </a:r>
          <a:endParaRPr lang="es-AR" dirty="0"/>
        </a:p>
      </dgm:t>
    </dgm:pt>
    <dgm:pt modelId="{07C950D6-E9B8-42E3-BECF-2C36C018CC4F}" type="parTrans" cxnId="{05678D61-AC21-4FA5-A1B3-9219749FDDF0}">
      <dgm:prSet/>
      <dgm:spPr/>
      <dgm:t>
        <a:bodyPr/>
        <a:lstStyle/>
        <a:p>
          <a:endParaRPr lang="es-AR"/>
        </a:p>
      </dgm:t>
    </dgm:pt>
    <dgm:pt modelId="{81922DDB-62EC-4503-B856-14A4582E5A40}" type="sibTrans" cxnId="{05678D61-AC21-4FA5-A1B3-9219749FDDF0}">
      <dgm:prSet/>
      <dgm:spPr/>
      <dgm:t>
        <a:bodyPr/>
        <a:lstStyle/>
        <a:p>
          <a:endParaRPr lang="es-AR"/>
        </a:p>
      </dgm:t>
    </dgm:pt>
    <dgm:pt modelId="{F81C0803-BEBC-4F03-BDDE-05465C9DA173}">
      <dgm:prSet phldrT="[Texto]"/>
      <dgm:spPr/>
      <dgm:t>
        <a:bodyPr/>
        <a:lstStyle/>
        <a:p>
          <a:r>
            <a:rPr lang="es-AR" dirty="0" smtClean="0"/>
            <a:t>Fortalecer relaciones bilaterales estratégicas</a:t>
          </a:r>
          <a:endParaRPr lang="es-AR" dirty="0"/>
        </a:p>
      </dgm:t>
    </dgm:pt>
    <dgm:pt modelId="{072C7D3D-63EB-4673-A07D-514D74BF3419}" type="parTrans" cxnId="{E4931E0B-859D-4C9A-9A23-BD3B21862115}">
      <dgm:prSet/>
      <dgm:spPr/>
      <dgm:t>
        <a:bodyPr/>
        <a:lstStyle/>
        <a:p>
          <a:endParaRPr lang="es-AR"/>
        </a:p>
      </dgm:t>
    </dgm:pt>
    <dgm:pt modelId="{7936379A-4A0B-4068-8B9B-E9D3DA17CA6B}" type="sibTrans" cxnId="{E4931E0B-859D-4C9A-9A23-BD3B21862115}">
      <dgm:prSet/>
      <dgm:spPr/>
      <dgm:t>
        <a:bodyPr/>
        <a:lstStyle/>
        <a:p>
          <a:endParaRPr lang="es-AR"/>
        </a:p>
      </dgm:t>
    </dgm:pt>
    <dgm:pt modelId="{3CB42F56-41B2-4995-A87B-FED25CFF55EE}">
      <dgm:prSet phldrT="[Texto]"/>
      <dgm:spPr/>
      <dgm:t>
        <a:bodyPr/>
        <a:lstStyle/>
        <a:p>
          <a:r>
            <a:rPr lang="es-AR" dirty="0" smtClean="0"/>
            <a:t>Fortalecimiento de capacidades analíticas, jurídicas y preventivas </a:t>
          </a:r>
          <a:endParaRPr lang="es-AR" dirty="0"/>
        </a:p>
      </dgm:t>
    </dgm:pt>
    <dgm:pt modelId="{AF328534-5C77-4E22-9D7A-A7DFDAA3FD85}" type="parTrans" cxnId="{5BA60D11-D05D-4E67-B006-57B5B4884365}">
      <dgm:prSet/>
      <dgm:spPr/>
      <dgm:t>
        <a:bodyPr/>
        <a:lstStyle/>
        <a:p>
          <a:endParaRPr lang="en-US"/>
        </a:p>
      </dgm:t>
    </dgm:pt>
    <dgm:pt modelId="{75DA8899-2697-4F6E-82F0-3B9E3A71643C}" type="sibTrans" cxnId="{5BA60D11-D05D-4E67-B006-57B5B4884365}">
      <dgm:prSet/>
      <dgm:spPr/>
      <dgm:t>
        <a:bodyPr/>
        <a:lstStyle/>
        <a:p>
          <a:endParaRPr lang="en-US"/>
        </a:p>
      </dgm:t>
    </dgm:pt>
    <dgm:pt modelId="{27CD65C7-0412-A74C-8923-D27BAFA4F7F3}">
      <dgm:prSet phldrT="[Texto]"/>
      <dgm:spPr/>
      <dgm:t>
        <a:bodyPr/>
        <a:lstStyle/>
        <a:p>
          <a:r>
            <a:rPr lang="es-AR" dirty="0" smtClean="0"/>
            <a:t>Promover la coordinación operativa de la UIF</a:t>
          </a:r>
          <a:endParaRPr lang="es-AR" dirty="0"/>
        </a:p>
      </dgm:t>
    </dgm:pt>
    <dgm:pt modelId="{292F5327-B293-B146-85BA-79A284C3C41C}" type="parTrans" cxnId="{E8EBC03D-2FBE-074A-ADAF-F13E97EB3B29}">
      <dgm:prSet/>
      <dgm:spPr/>
      <dgm:t>
        <a:bodyPr/>
        <a:lstStyle/>
        <a:p>
          <a:endParaRPr lang="en-US"/>
        </a:p>
      </dgm:t>
    </dgm:pt>
    <dgm:pt modelId="{05E7B419-C75E-5E47-8357-D8ADCE54C07E}" type="sibTrans" cxnId="{E8EBC03D-2FBE-074A-ADAF-F13E97EB3B29}">
      <dgm:prSet/>
      <dgm:spPr/>
      <dgm:t>
        <a:bodyPr/>
        <a:lstStyle/>
        <a:p>
          <a:endParaRPr lang="en-US"/>
        </a:p>
      </dgm:t>
    </dgm:pt>
    <dgm:pt modelId="{961D3A96-D386-824F-A204-5E0CC0C57FA5}">
      <dgm:prSet phldrT="[Texto]"/>
      <dgm:spPr/>
      <dgm:t>
        <a:bodyPr/>
        <a:lstStyle/>
        <a:p>
          <a:r>
            <a:rPr lang="es-AR" dirty="0" smtClean="0"/>
            <a:t>Fortalecer el liderazgo regional e internacional de la UIF y su autonomía y su autarquía</a:t>
          </a:r>
          <a:endParaRPr lang="es-AR" dirty="0"/>
        </a:p>
      </dgm:t>
    </dgm:pt>
    <dgm:pt modelId="{19A62579-B1F7-1E4D-B937-CF0959D5375F}" type="parTrans" cxnId="{C464AE80-53DA-4E48-AB62-8B63359A7D8F}">
      <dgm:prSet/>
      <dgm:spPr/>
      <dgm:t>
        <a:bodyPr/>
        <a:lstStyle/>
        <a:p>
          <a:endParaRPr lang="en-US"/>
        </a:p>
      </dgm:t>
    </dgm:pt>
    <dgm:pt modelId="{8841BE1F-A33B-934D-8C67-912D95EE9951}" type="sibTrans" cxnId="{C464AE80-53DA-4E48-AB62-8B63359A7D8F}">
      <dgm:prSet/>
      <dgm:spPr/>
      <dgm:t>
        <a:bodyPr/>
        <a:lstStyle/>
        <a:p>
          <a:endParaRPr lang="en-US"/>
        </a:p>
      </dgm:t>
    </dgm:pt>
    <dgm:pt modelId="{5E608BF3-340B-4455-BA4F-A757165CE994}" type="pres">
      <dgm:prSet presAssocID="{F9C112DB-A5B1-4CEB-BCFE-91B00B4D7B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4F9D7E7-5E7D-4DAD-988B-D9041F4A3A62}" type="pres">
      <dgm:prSet presAssocID="{22B50FFC-E130-4C25-BBD1-7F04A7D2B97D}" presName="composite" presStyleCnt="0"/>
      <dgm:spPr/>
    </dgm:pt>
    <dgm:pt modelId="{DA9F3D15-C795-42FE-A2CF-3B53FBF042D8}" type="pres">
      <dgm:prSet presAssocID="{22B50FFC-E130-4C25-BBD1-7F04A7D2B9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BB2672-1E98-4789-8E88-9AA3634F12D5}" type="pres">
      <dgm:prSet presAssocID="{22B50FFC-E130-4C25-BBD1-7F04A7D2B97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4E5BF0-2A92-4C29-8D99-5B2121CA3A62}" type="pres">
      <dgm:prSet presAssocID="{883C2C7E-E7F1-4D26-8069-CCB580969FC3}" presName="sp" presStyleCnt="0"/>
      <dgm:spPr/>
    </dgm:pt>
    <dgm:pt modelId="{A48AE87C-BE38-4A54-A234-4B9198C64F71}" type="pres">
      <dgm:prSet presAssocID="{0F075683-204F-4602-9588-0C59CF4F89CA}" presName="composite" presStyleCnt="0"/>
      <dgm:spPr/>
    </dgm:pt>
    <dgm:pt modelId="{02692570-7E12-4664-B63A-36ADFBAADD59}" type="pres">
      <dgm:prSet presAssocID="{0F075683-204F-4602-9588-0C59CF4F89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F88BD64-FB67-462F-AA68-CB1EF9691313}" type="pres">
      <dgm:prSet presAssocID="{0F075683-204F-4602-9588-0C59CF4F89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8DEB72-E5D6-4505-80A6-E5F7ED2AA309}" type="pres">
      <dgm:prSet presAssocID="{0D832249-BFBD-4220-9868-8DC7E7423EAC}" presName="sp" presStyleCnt="0"/>
      <dgm:spPr/>
    </dgm:pt>
    <dgm:pt modelId="{E6176718-906A-4F91-A446-A250A315981B}" type="pres">
      <dgm:prSet presAssocID="{6E06F491-CF5F-405E-8745-A8A139636E76}" presName="composite" presStyleCnt="0"/>
      <dgm:spPr/>
    </dgm:pt>
    <dgm:pt modelId="{478B847E-136C-43A1-A34D-782E3C13BD5E}" type="pres">
      <dgm:prSet presAssocID="{6E06F491-CF5F-405E-8745-A8A139636E7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4EBFFA5-6323-43AC-B861-C768006AE494}" type="pres">
      <dgm:prSet presAssocID="{6E06F491-CF5F-405E-8745-A8A139636E7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4931E0B-859D-4C9A-9A23-BD3B21862115}" srcId="{6E06F491-CF5F-405E-8745-A8A139636E76}" destId="{F81C0803-BEBC-4F03-BDDE-05465C9DA173}" srcOrd="1" destOrd="0" parTransId="{072C7D3D-63EB-4673-A07D-514D74BF3419}" sibTransId="{7936379A-4A0B-4068-8B9B-E9D3DA17CA6B}"/>
    <dgm:cxn modelId="{72FD7409-59C3-2C47-A8E6-48B52A51EE30}" type="presOf" srcId="{27CD65C7-0412-A74C-8923-D27BAFA4F7F3}" destId="{3EBB2672-1E98-4789-8E88-9AA3634F12D5}" srcOrd="0" destOrd="1" presId="urn:microsoft.com/office/officeart/2005/8/layout/chevron2"/>
    <dgm:cxn modelId="{0215AE9D-FCA7-124E-AC57-FAED9FF145DD}" type="presOf" srcId="{22B50FFC-E130-4C25-BBD1-7F04A7D2B97D}" destId="{DA9F3D15-C795-42FE-A2CF-3B53FBF042D8}" srcOrd="0" destOrd="0" presId="urn:microsoft.com/office/officeart/2005/8/layout/chevron2"/>
    <dgm:cxn modelId="{F5207810-4E66-4940-97FE-2B1C18D3284E}" type="presOf" srcId="{961D3A96-D386-824F-A204-5E0CC0C57FA5}" destId="{4F88BD64-FB67-462F-AA68-CB1EF9691313}" srcOrd="0" destOrd="2" presId="urn:microsoft.com/office/officeart/2005/8/layout/chevron2"/>
    <dgm:cxn modelId="{E8EBC03D-2FBE-074A-ADAF-F13E97EB3B29}" srcId="{22B50FFC-E130-4C25-BBD1-7F04A7D2B97D}" destId="{27CD65C7-0412-A74C-8923-D27BAFA4F7F3}" srcOrd="1" destOrd="0" parTransId="{292F5327-B293-B146-85BA-79A284C3C41C}" sibTransId="{05E7B419-C75E-5E47-8357-D8ADCE54C07E}"/>
    <dgm:cxn modelId="{0E9B4774-1728-2B4E-8E8C-6181CF9CA699}" type="presOf" srcId="{F9C112DB-A5B1-4CEB-BCFE-91B00B4D7B9C}" destId="{5E608BF3-340B-4455-BA4F-A757165CE994}" srcOrd="0" destOrd="0" presId="urn:microsoft.com/office/officeart/2005/8/layout/chevron2"/>
    <dgm:cxn modelId="{5BA60D11-D05D-4E67-B006-57B5B4884365}" srcId="{6E06F491-CF5F-405E-8745-A8A139636E76}" destId="{3CB42F56-41B2-4995-A87B-FED25CFF55EE}" srcOrd="2" destOrd="0" parTransId="{AF328534-5C77-4E22-9D7A-A7DFDAA3FD85}" sibTransId="{75DA8899-2697-4F6E-82F0-3B9E3A71643C}"/>
    <dgm:cxn modelId="{5F350563-F53B-F54B-A544-0EC82942FB20}" type="presOf" srcId="{F81C0803-BEBC-4F03-BDDE-05465C9DA173}" destId="{C4EBFFA5-6323-43AC-B861-C768006AE494}" srcOrd="0" destOrd="1" presId="urn:microsoft.com/office/officeart/2005/8/layout/chevron2"/>
    <dgm:cxn modelId="{05678D61-AC21-4FA5-A1B3-9219749FDDF0}" srcId="{0F075683-204F-4602-9588-0C59CF4F89CA}" destId="{2119CCBB-1677-498B-806F-58B318DA1DA9}" srcOrd="1" destOrd="0" parTransId="{07C950D6-E9B8-42E3-BECF-2C36C018CC4F}" sibTransId="{81922DDB-62EC-4503-B856-14A4582E5A40}"/>
    <dgm:cxn modelId="{8C3FF09F-DC95-6F43-87CC-D0DAEDF2C7A6}" type="presOf" srcId="{6E06F491-CF5F-405E-8745-A8A139636E76}" destId="{478B847E-136C-43A1-A34D-782E3C13BD5E}" srcOrd="0" destOrd="0" presId="urn:microsoft.com/office/officeart/2005/8/layout/chevron2"/>
    <dgm:cxn modelId="{B50CA51A-9ACB-4149-9E05-18792839F0C7}" srcId="{22B50FFC-E130-4C25-BBD1-7F04A7D2B97D}" destId="{BE56FD3C-E9F5-4D7C-B36C-682FA65780A7}" srcOrd="0" destOrd="0" parTransId="{C99EFF1B-2DC7-4109-A452-85A4901164D5}" sibTransId="{1B663BE0-2F3D-42BD-B35F-F1EDD8DF4A98}"/>
    <dgm:cxn modelId="{69435195-D8A5-3940-B6F2-B2E17E7E6FD9}" type="presOf" srcId="{C9AA1260-524C-4D65-A23D-46787BB57674}" destId="{4F88BD64-FB67-462F-AA68-CB1EF9691313}" srcOrd="0" destOrd="0" presId="urn:microsoft.com/office/officeart/2005/8/layout/chevron2"/>
    <dgm:cxn modelId="{9A6C4E71-FFEA-475A-9F02-2E50BD407F83}" srcId="{F9C112DB-A5B1-4CEB-BCFE-91B00B4D7B9C}" destId="{0F075683-204F-4602-9588-0C59CF4F89CA}" srcOrd="1" destOrd="0" parTransId="{5B1DBCB0-3B4C-4BA4-9B76-B589FDA497C0}" sibTransId="{0D832249-BFBD-4220-9868-8DC7E7423EAC}"/>
    <dgm:cxn modelId="{5A6A2502-C5A8-436D-9373-A88C8594A446}" srcId="{6E06F491-CF5F-405E-8745-A8A139636E76}" destId="{8AB09073-C4CB-4101-935B-73E0C0398AA1}" srcOrd="0" destOrd="0" parTransId="{4AC16503-19CB-45E3-B4C6-C4DEA6BD042F}" sibTransId="{19E95BAE-F8A6-4893-9076-3E58464D3A85}"/>
    <dgm:cxn modelId="{1CE6DFF5-3075-EA49-9A9F-2EB30E7341AA}" type="presOf" srcId="{3CB42F56-41B2-4995-A87B-FED25CFF55EE}" destId="{C4EBFFA5-6323-43AC-B861-C768006AE494}" srcOrd="0" destOrd="2" presId="urn:microsoft.com/office/officeart/2005/8/layout/chevron2"/>
    <dgm:cxn modelId="{326989ED-2D8E-47D3-B004-FA406056284A}" srcId="{0F075683-204F-4602-9588-0C59CF4F89CA}" destId="{C9AA1260-524C-4D65-A23D-46787BB57674}" srcOrd="0" destOrd="0" parTransId="{B04A487A-0D46-48AF-8F58-F29C1A3D5EAC}" sibTransId="{1C4FAF4A-268F-4F33-BE13-AD4BD494C49A}"/>
    <dgm:cxn modelId="{258A7A39-78DD-D444-932A-F3C9965EBB4F}" type="presOf" srcId="{8AB09073-C4CB-4101-935B-73E0C0398AA1}" destId="{C4EBFFA5-6323-43AC-B861-C768006AE494}" srcOrd="0" destOrd="0" presId="urn:microsoft.com/office/officeart/2005/8/layout/chevron2"/>
    <dgm:cxn modelId="{985EB268-7143-461D-B165-2FC3A90C46B2}" srcId="{F9C112DB-A5B1-4CEB-BCFE-91B00B4D7B9C}" destId="{6E06F491-CF5F-405E-8745-A8A139636E76}" srcOrd="2" destOrd="0" parTransId="{65323A65-3BC4-44E0-956B-1E09C59276FE}" sibTransId="{909E6FE7-D472-4C65-89A5-705602A2E69A}"/>
    <dgm:cxn modelId="{79872667-3E2E-47E9-B689-5FE4091E0B31}" srcId="{22B50FFC-E130-4C25-BBD1-7F04A7D2B97D}" destId="{E6B757F8-5E42-4F79-B7FE-AD051D9B4922}" srcOrd="2" destOrd="0" parTransId="{28DC1589-2F41-4AEE-9952-94CF5E7D56CF}" sibTransId="{FBB5374F-2B88-4085-840A-2E673AF94DD0}"/>
    <dgm:cxn modelId="{438DB290-B340-E040-8497-549C3B58791C}" type="presOf" srcId="{BE56FD3C-E9F5-4D7C-B36C-682FA65780A7}" destId="{3EBB2672-1E98-4789-8E88-9AA3634F12D5}" srcOrd="0" destOrd="0" presId="urn:microsoft.com/office/officeart/2005/8/layout/chevron2"/>
    <dgm:cxn modelId="{16923DDA-C94E-DA4B-8B73-B8D18F1D7D9F}" type="presOf" srcId="{0F075683-204F-4602-9588-0C59CF4F89CA}" destId="{02692570-7E12-4664-B63A-36ADFBAADD59}" srcOrd="0" destOrd="0" presId="urn:microsoft.com/office/officeart/2005/8/layout/chevron2"/>
    <dgm:cxn modelId="{C464AE80-53DA-4E48-AB62-8B63359A7D8F}" srcId="{0F075683-204F-4602-9588-0C59CF4F89CA}" destId="{961D3A96-D386-824F-A204-5E0CC0C57FA5}" srcOrd="2" destOrd="0" parTransId="{19A62579-B1F7-1E4D-B937-CF0959D5375F}" sibTransId="{8841BE1F-A33B-934D-8C67-912D95EE9951}"/>
    <dgm:cxn modelId="{5FB11B89-0754-4D03-94A2-26F6EE6EA95D}" srcId="{F9C112DB-A5B1-4CEB-BCFE-91B00B4D7B9C}" destId="{22B50FFC-E130-4C25-BBD1-7F04A7D2B97D}" srcOrd="0" destOrd="0" parTransId="{14FD490A-A829-4EA1-B22D-92A9EDDA5ABC}" sibTransId="{883C2C7E-E7F1-4D26-8069-CCB580969FC3}"/>
    <dgm:cxn modelId="{7BE22A9D-6BED-F140-8317-57CAE96599CF}" type="presOf" srcId="{E6B757F8-5E42-4F79-B7FE-AD051D9B4922}" destId="{3EBB2672-1E98-4789-8E88-9AA3634F12D5}" srcOrd="0" destOrd="2" presId="urn:microsoft.com/office/officeart/2005/8/layout/chevron2"/>
    <dgm:cxn modelId="{FF94994A-65E5-DE4D-AC6B-777D2240E254}" type="presOf" srcId="{2119CCBB-1677-498B-806F-58B318DA1DA9}" destId="{4F88BD64-FB67-462F-AA68-CB1EF9691313}" srcOrd="0" destOrd="1" presId="urn:microsoft.com/office/officeart/2005/8/layout/chevron2"/>
    <dgm:cxn modelId="{6F26E22F-DD88-1541-AE03-6550F35938D3}" type="presParOf" srcId="{5E608BF3-340B-4455-BA4F-A757165CE994}" destId="{D4F9D7E7-5E7D-4DAD-988B-D9041F4A3A62}" srcOrd="0" destOrd="0" presId="urn:microsoft.com/office/officeart/2005/8/layout/chevron2"/>
    <dgm:cxn modelId="{494DC1D2-67D9-5C44-BED9-ECA426572C38}" type="presParOf" srcId="{D4F9D7E7-5E7D-4DAD-988B-D9041F4A3A62}" destId="{DA9F3D15-C795-42FE-A2CF-3B53FBF042D8}" srcOrd="0" destOrd="0" presId="urn:microsoft.com/office/officeart/2005/8/layout/chevron2"/>
    <dgm:cxn modelId="{A04C57E4-E92E-A541-B4DE-0DD867844D8D}" type="presParOf" srcId="{D4F9D7E7-5E7D-4DAD-988B-D9041F4A3A62}" destId="{3EBB2672-1E98-4789-8E88-9AA3634F12D5}" srcOrd="1" destOrd="0" presId="urn:microsoft.com/office/officeart/2005/8/layout/chevron2"/>
    <dgm:cxn modelId="{57803060-53C9-5244-9C81-80F9EC71DCB1}" type="presParOf" srcId="{5E608BF3-340B-4455-BA4F-A757165CE994}" destId="{A64E5BF0-2A92-4C29-8D99-5B2121CA3A62}" srcOrd="1" destOrd="0" presId="urn:microsoft.com/office/officeart/2005/8/layout/chevron2"/>
    <dgm:cxn modelId="{017741FC-CE11-AA49-93E2-C9421ABFA469}" type="presParOf" srcId="{5E608BF3-340B-4455-BA4F-A757165CE994}" destId="{A48AE87C-BE38-4A54-A234-4B9198C64F71}" srcOrd="2" destOrd="0" presId="urn:microsoft.com/office/officeart/2005/8/layout/chevron2"/>
    <dgm:cxn modelId="{73F26A7C-B517-B04C-93EC-4FAEE7AE5CDC}" type="presParOf" srcId="{A48AE87C-BE38-4A54-A234-4B9198C64F71}" destId="{02692570-7E12-4664-B63A-36ADFBAADD59}" srcOrd="0" destOrd="0" presId="urn:microsoft.com/office/officeart/2005/8/layout/chevron2"/>
    <dgm:cxn modelId="{69349E44-7F3D-AE42-9199-FD5DAB8DBB0D}" type="presParOf" srcId="{A48AE87C-BE38-4A54-A234-4B9198C64F71}" destId="{4F88BD64-FB67-462F-AA68-CB1EF9691313}" srcOrd="1" destOrd="0" presId="urn:microsoft.com/office/officeart/2005/8/layout/chevron2"/>
    <dgm:cxn modelId="{4EFED845-4B85-D549-BAD6-27DFD9D0D540}" type="presParOf" srcId="{5E608BF3-340B-4455-BA4F-A757165CE994}" destId="{E08DEB72-E5D6-4505-80A6-E5F7ED2AA309}" srcOrd="3" destOrd="0" presId="urn:microsoft.com/office/officeart/2005/8/layout/chevron2"/>
    <dgm:cxn modelId="{C1727783-0DB4-0E4D-962B-6F430327A995}" type="presParOf" srcId="{5E608BF3-340B-4455-BA4F-A757165CE994}" destId="{E6176718-906A-4F91-A446-A250A315981B}" srcOrd="4" destOrd="0" presId="urn:microsoft.com/office/officeart/2005/8/layout/chevron2"/>
    <dgm:cxn modelId="{D1CC9973-1506-E343-9F38-B3C5D8740811}" type="presParOf" srcId="{E6176718-906A-4F91-A446-A250A315981B}" destId="{478B847E-136C-43A1-A34D-782E3C13BD5E}" srcOrd="0" destOrd="0" presId="urn:microsoft.com/office/officeart/2005/8/layout/chevron2"/>
    <dgm:cxn modelId="{8B5BF7E6-893A-A546-A64A-3ED42EE2C7E2}" type="presParOf" srcId="{E6176718-906A-4F91-A446-A250A315981B}" destId="{C4EBFFA5-6323-43AC-B861-C768006AE4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19E89-7449-A14B-A0B3-33F127D216DA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B794BC-1431-244A-8C8F-0622E4B1CA8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/>
            <a:t>Modernización</a:t>
          </a:r>
          <a:r>
            <a:rPr lang="en-US" sz="1800" dirty="0" smtClean="0"/>
            <a:t> y </a:t>
          </a:r>
          <a:r>
            <a:rPr lang="en-US" sz="1800" dirty="0" err="1" smtClean="0"/>
            <a:t>digitalización</a:t>
          </a:r>
          <a:r>
            <a:rPr lang="en-US" sz="1800" dirty="0" smtClean="0"/>
            <a:t>  </a:t>
          </a:r>
        </a:p>
        <a:p>
          <a:pPr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1C6A1A7A-DD1C-EA49-BBBE-88259EF0EED1}" type="parTrans" cxnId="{03183A1A-4D02-764B-876E-5C3FA3E1FE75}">
      <dgm:prSet/>
      <dgm:spPr/>
      <dgm:t>
        <a:bodyPr/>
        <a:lstStyle/>
        <a:p>
          <a:endParaRPr lang="en-US" sz="1800"/>
        </a:p>
      </dgm:t>
    </dgm:pt>
    <dgm:pt modelId="{936D86E1-1D3C-ED49-BD2B-1D7BA6140A31}" type="sibTrans" cxnId="{03183A1A-4D02-764B-876E-5C3FA3E1FE75}">
      <dgm:prSet/>
      <dgm:spPr/>
      <dgm:t>
        <a:bodyPr/>
        <a:lstStyle/>
        <a:p>
          <a:endParaRPr lang="en-US" sz="1800"/>
        </a:p>
      </dgm:t>
    </dgm:pt>
    <dgm:pt modelId="{CB03145C-2B79-B54F-BE2F-FED179AAE8B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/>
            <a:t>Supervisión</a:t>
          </a:r>
          <a:r>
            <a:rPr lang="en-US" sz="1800" dirty="0" smtClean="0"/>
            <a:t> </a:t>
          </a:r>
          <a:r>
            <a:rPr lang="en-US" sz="1800" dirty="0" err="1" smtClean="0"/>
            <a:t>financiera</a:t>
          </a:r>
          <a:r>
            <a:rPr lang="en-US" sz="1800" dirty="0" smtClean="0"/>
            <a:t> con EBR </a:t>
          </a:r>
          <a:r>
            <a:rPr lang="en-US" sz="1800" dirty="0" err="1" smtClean="0"/>
            <a:t>coordinando</a:t>
          </a:r>
          <a:r>
            <a:rPr lang="en-US" sz="1800" dirty="0" smtClean="0"/>
            <a:t> con los </a:t>
          </a:r>
          <a:r>
            <a:rPr lang="en-US" sz="1800" dirty="0" err="1" smtClean="0"/>
            <a:t>supervisores</a:t>
          </a:r>
          <a:r>
            <a:rPr lang="en-US" sz="1800" dirty="0" smtClean="0"/>
            <a:t> </a:t>
          </a:r>
          <a:r>
            <a:rPr lang="en-US" sz="1800" dirty="0" err="1" smtClean="0"/>
            <a:t>naturales</a:t>
          </a:r>
          <a:endParaRPr lang="en-US" sz="1800" dirty="0" smtClean="0"/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5386CF2A-61EE-E94D-9729-23B303EB1101}" type="parTrans" cxnId="{A5F0F990-11CF-B043-A6C6-E4A287651658}">
      <dgm:prSet/>
      <dgm:spPr/>
      <dgm:t>
        <a:bodyPr/>
        <a:lstStyle/>
        <a:p>
          <a:endParaRPr lang="en-US" sz="1800"/>
        </a:p>
      </dgm:t>
    </dgm:pt>
    <dgm:pt modelId="{E84A5FA4-8F11-6140-886B-AF5261DDCA0D}" type="sibTrans" cxnId="{A5F0F990-11CF-B043-A6C6-E4A287651658}">
      <dgm:prSet/>
      <dgm:spPr/>
      <dgm:t>
        <a:bodyPr/>
        <a:lstStyle/>
        <a:p>
          <a:endParaRPr lang="en-US" sz="1800"/>
        </a:p>
      </dgm:t>
    </dgm:pt>
    <dgm:pt modelId="{3BAB4720-32FD-1E4A-B9E7-ED6FB2746FDD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marL="0" marR="0" indent="0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>
              <a:solidFill>
                <a:srgbClr val="000000"/>
              </a:solidFill>
            </a:rPr>
            <a:t>Eficientización</a:t>
          </a:r>
          <a:r>
            <a:rPr lang="en-US" sz="1800" dirty="0" smtClean="0">
              <a:solidFill>
                <a:srgbClr val="000000"/>
              </a:solidFill>
            </a:rPr>
            <a:t> de los </a:t>
          </a:r>
          <a:r>
            <a:rPr lang="en-US" sz="1800" dirty="0" err="1" smtClean="0">
              <a:solidFill>
                <a:srgbClr val="000000"/>
              </a:solidFill>
            </a:rPr>
            <a:t>procesos</a:t>
          </a:r>
          <a:endParaRPr lang="en-US" sz="1800" dirty="0" smtClean="0">
            <a:solidFill>
              <a:srgbClr val="000000"/>
            </a:solidFill>
          </a:endParaRP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84ED7DAB-BE72-DC46-8D01-A0523EBECF87}" type="parTrans" cxnId="{D2E275B9-6D69-D14D-A2D7-FC95900BBDD8}">
      <dgm:prSet/>
      <dgm:spPr/>
      <dgm:t>
        <a:bodyPr/>
        <a:lstStyle/>
        <a:p>
          <a:endParaRPr lang="en-US" sz="1800"/>
        </a:p>
      </dgm:t>
    </dgm:pt>
    <dgm:pt modelId="{81CD674D-4D4F-444E-BB13-887DDEC13D42}" type="sibTrans" cxnId="{D2E275B9-6D69-D14D-A2D7-FC95900BBDD8}">
      <dgm:prSet/>
      <dgm:spPr/>
      <dgm:t>
        <a:bodyPr/>
        <a:lstStyle/>
        <a:p>
          <a:endParaRPr lang="en-US" sz="1800"/>
        </a:p>
      </dgm:t>
    </dgm:pt>
    <dgm:pt modelId="{E694BF54-1F1F-DA40-8273-79B2A67014C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>
              <a:solidFill>
                <a:srgbClr val="000000"/>
              </a:solidFill>
            </a:rPr>
            <a:t>Implementación</a:t>
          </a:r>
          <a:r>
            <a:rPr lang="en-US" sz="1800" dirty="0" smtClean="0">
              <a:solidFill>
                <a:srgbClr val="000000"/>
              </a:solidFill>
            </a:rPr>
            <a:t> del analytics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9FCFF599-7F35-1447-A38C-244DD08DEC88}" type="parTrans" cxnId="{60C800AD-4550-4047-A139-76FD6DAF06E9}">
      <dgm:prSet/>
      <dgm:spPr/>
      <dgm:t>
        <a:bodyPr/>
        <a:lstStyle/>
        <a:p>
          <a:endParaRPr lang="en-US" sz="1800"/>
        </a:p>
      </dgm:t>
    </dgm:pt>
    <dgm:pt modelId="{CEE28B71-2CC5-204A-92FC-5844EB6353A0}" type="sibTrans" cxnId="{60C800AD-4550-4047-A139-76FD6DAF06E9}">
      <dgm:prSet/>
      <dgm:spPr/>
      <dgm:t>
        <a:bodyPr/>
        <a:lstStyle/>
        <a:p>
          <a:endParaRPr lang="en-US" sz="1800"/>
        </a:p>
      </dgm:t>
    </dgm:pt>
    <dgm:pt modelId="{0920F2C3-FB7A-CD4A-924C-148B5061F7C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err="1" smtClean="0"/>
            <a:t>Institucionalizar</a:t>
          </a:r>
          <a:r>
            <a:rPr lang="en-US" sz="1800" dirty="0" smtClean="0"/>
            <a:t> </a:t>
          </a:r>
          <a:r>
            <a:rPr lang="en-US" sz="1800" dirty="0" err="1" smtClean="0"/>
            <a:t>mecanismos</a:t>
          </a:r>
          <a:r>
            <a:rPr lang="en-US" sz="1800" dirty="0" smtClean="0"/>
            <a:t> </a:t>
          </a:r>
          <a:r>
            <a:rPr lang="en-US" sz="1800" dirty="0" err="1" smtClean="0"/>
            <a:t>adoptados</a:t>
          </a:r>
          <a:endParaRPr lang="en-US" sz="1800" dirty="0"/>
        </a:p>
      </dgm:t>
    </dgm:pt>
    <dgm:pt modelId="{420EBDE3-4451-D346-A1F8-CD3790D06481}" type="parTrans" cxnId="{6838ABF9-92BC-C34B-BF77-1709FE6CF3EC}">
      <dgm:prSet/>
      <dgm:spPr/>
      <dgm:t>
        <a:bodyPr/>
        <a:lstStyle/>
        <a:p>
          <a:endParaRPr lang="en-US" sz="1800"/>
        </a:p>
      </dgm:t>
    </dgm:pt>
    <dgm:pt modelId="{01A2058C-D045-B740-AF20-14E74E5F1F31}" type="sibTrans" cxnId="{6838ABF9-92BC-C34B-BF77-1709FE6CF3EC}">
      <dgm:prSet/>
      <dgm:spPr/>
      <dgm:t>
        <a:bodyPr/>
        <a:lstStyle/>
        <a:p>
          <a:endParaRPr lang="en-US" sz="1800"/>
        </a:p>
      </dgm:t>
    </dgm:pt>
    <dgm:pt modelId="{00C3AF9F-67C7-584E-97BE-7374278D455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/>
            <a:t>Concluir</a:t>
          </a:r>
          <a:r>
            <a:rPr lang="en-US" sz="1800" dirty="0" smtClean="0"/>
            <a:t> la </a:t>
          </a:r>
          <a:r>
            <a:rPr lang="en-US" sz="1800" dirty="0" err="1" smtClean="0"/>
            <a:t>reforma</a:t>
          </a:r>
          <a:r>
            <a:rPr lang="en-US" sz="1800" dirty="0" smtClean="0"/>
            <a:t> </a:t>
          </a:r>
          <a:r>
            <a:rPr lang="en-US" sz="1800" dirty="0" err="1" smtClean="0"/>
            <a:t>normativa</a:t>
          </a:r>
          <a:r>
            <a:rPr lang="en-US" sz="1800" dirty="0" smtClean="0"/>
            <a:t> de los SO</a:t>
          </a:r>
        </a:p>
        <a:p>
          <a:endParaRPr lang="en-US" sz="1800" dirty="0"/>
        </a:p>
      </dgm:t>
    </dgm:pt>
    <dgm:pt modelId="{80182C80-9F48-3B4D-A443-8D0D6A6A917F}" type="parTrans" cxnId="{60D5A06F-7D52-6846-B9AA-03DBDCF64D26}">
      <dgm:prSet/>
      <dgm:spPr/>
      <dgm:t>
        <a:bodyPr/>
        <a:lstStyle/>
        <a:p>
          <a:endParaRPr lang="en-US" sz="1800"/>
        </a:p>
      </dgm:t>
    </dgm:pt>
    <dgm:pt modelId="{209CD0D7-E218-7049-9073-DD7DB97786A6}" type="sibTrans" cxnId="{60D5A06F-7D52-6846-B9AA-03DBDCF64D26}">
      <dgm:prSet/>
      <dgm:spPr/>
      <dgm:t>
        <a:bodyPr/>
        <a:lstStyle/>
        <a:p>
          <a:endParaRPr lang="en-US" sz="1800"/>
        </a:p>
      </dgm:t>
    </dgm:pt>
    <dgm:pt modelId="{F32E45D2-A984-1344-B8B7-04905AF60CB0}" type="pres">
      <dgm:prSet presAssocID="{B9F19E89-7449-A14B-A0B3-33F127D216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A048D1-5023-A84E-B8FD-9B1A1748CBCD}" type="pres">
      <dgm:prSet presAssocID="{2EB794BC-1431-244A-8C8F-0622E4B1CA89}" presName="vertOne" presStyleCnt="0"/>
      <dgm:spPr/>
    </dgm:pt>
    <dgm:pt modelId="{E125A7A7-51E1-4E4D-B221-59A3F48E6051}" type="pres">
      <dgm:prSet presAssocID="{2EB794BC-1431-244A-8C8F-0622E4B1CA89}" presName="txOne" presStyleLbl="node0" presStyleIdx="0" presStyleCnt="1" custScaleX="99249" custLinFactNeighborX="988" custLinFactNeighborY="-19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0B6E7-9909-DF4D-BADB-CE564BAFABA3}" type="pres">
      <dgm:prSet presAssocID="{2EB794BC-1431-244A-8C8F-0622E4B1CA89}" presName="parTransOne" presStyleCnt="0"/>
      <dgm:spPr/>
    </dgm:pt>
    <dgm:pt modelId="{45E9231F-997E-AC46-8E0D-055A41313436}" type="pres">
      <dgm:prSet presAssocID="{2EB794BC-1431-244A-8C8F-0622E4B1CA89}" presName="horzOne" presStyleCnt="0"/>
      <dgm:spPr/>
    </dgm:pt>
    <dgm:pt modelId="{54B20BA8-E0F3-2F45-B612-96EC63AB7DDE}" type="pres">
      <dgm:prSet presAssocID="{CB03145C-2B79-B54F-BE2F-FED179AAE8B4}" presName="vertTwo" presStyleCnt="0"/>
      <dgm:spPr/>
    </dgm:pt>
    <dgm:pt modelId="{FFFCC6AE-5949-1848-A6AA-B4E394E350C2}" type="pres">
      <dgm:prSet presAssocID="{CB03145C-2B79-B54F-BE2F-FED179AAE8B4}" presName="txTwo" presStyleLbl="node2" presStyleIdx="0" presStyleCnt="2" custScaleX="101850" custLinFactY="100000" custLinFactNeighborX="2285" custLinFactNeighborY="108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25990-D4CD-FA4A-873D-5447D328423E}" type="pres">
      <dgm:prSet presAssocID="{CB03145C-2B79-B54F-BE2F-FED179AAE8B4}" presName="parTransTwo" presStyleCnt="0"/>
      <dgm:spPr/>
    </dgm:pt>
    <dgm:pt modelId="{BE4DD563-2789-0A45-8C97-9452E5BB610C}" type="pres">
      <dgm:prSet presAssocID="{CB03145C-2B79-B54F-BE2F-FED179AAE8B4}" presName="horzTwo" presStyleCnt="0"/>
      <dgm:spPr/>
    </dgm:pt>
    <dgm:pt modelId="{D5D76FFE-3209-B240-B35D-22A2E2A1B93E}" type="pres">
      <dgm:prSet presAssocID="{3BAB4720-32FD-1E4A-B9E7-ED6FB2746FDD}" presName="vertThree" presStyleCnt="0"/>
      <dgm:spPr/>
    </dgm:pt>
    <dgm:pt modelId="{105C5864-2B40-A841-8843-AD9F6424EEB0}" type="pres">
      <dgm:prSet presAssocID="{3BAB4720-32FD-1E4A-B9E7-ED6FB2746FDD}" presName="txThree" presStyleLbl="node3" presStyleIdx="0" presStyleCnt="3" custLinFactY="-8954" custLinFactNeighborX="101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F3D325-C332-DD40-8DC7-A292FB4C08A5}" type="pres">
      <dgm:prSet presAssocID="{3BAB4720-32FD-1E4A-B9E7-ED6FB2746FDD}" presName="horzThree" presStyleCnt="0"/>
      <dgm:spPr/>
    </dgm:pt>
    <dgm:pt modelId="{7B42428A-CAD3-224B-92F0-D27E86D1C73E}" type="pres">
      <dgm:prSet presAssocID="{81CD674D-4D4F-444E-BB13-887DDEC13D42}" presName="sibSpaceThree" presStyleCnt="0"/>
      <dgm:spPr/>
    </dgm:pt>
    <dgm:pt modelId="{208653F4-EBC0-F24E-93FA-9C30F6F4CEFB}" type="pres">
      <dgm:prSet presAssocID="{E694BF54-1F1F-DA40-8273-79B2A67014C3}" presName="vertThree" presStyleCnt="0"/>
      <dgm:spPr/>
    </dgm:pt>
    <dgm:pt modelId="{6E076DDE-7EEE-7747-9655-B62443E931CB}" type="pres">
      <dgm:prSet presAssocID="{E694BF54-1F1F-DA40-8273-79B2A67014C3}" presName="txThree" presStyleLbl="node3" presStyleIdx="1" presStyleCnt="3" custScaleX="91281" custScaleY="104095" custLinFactY="-10936" custLinFactNeighborX="3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2AAFC-F900-AE46-822C-062782DE4B9E}" type="pres">
      <dgm:prSet presAssocID="{E694BF54-1F1F-DA40-8273-79B2A67014C3}" presName="horzThree" presStyleCnt="0"/>
      <dgm:spPr/>
    </dgm:pt>
    <dgm:pt modelId="{9F337BEA-A5FA-E14C-B8D6-F487F40682F9}" type="pres">
      <dgm:prSet presAssocID="{E84A5FA4-8F11-6140-886B-AF5261DDCA0D}" presName="sibSpaceTwo" presStyleCnt="0"/>
      <dgm:spPr/>
    </dgm:pt>
    <dgm:pt modelId="{E9987AE7-A871-8D4F-9937-A614588FA832}" type="pres">
      <dgm:prSet presAssocID="{0920F2C3-FB7A-CD4A-924C-148B5061F7C3}" presName="vertTwo" presStyleCnt="0"/>
      <dgm:spPr/>
    </dgm:pt>
    <dgm:pt modelId="{5319D527-9098-A047-903B-4CB252223A47}" type="pres">
      <dgm:prSet presAssocID="{0920F2C3-FB7A-CD4A-924C-148B5061F7C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83299-5174-5545-AA0B-722F309F6B37}" type="pres">
      <dgm:prSet presAssocID="{0920F2C3-FB7A-CD4A-924C-148B5061F7C3}" presName="parTransTwo" presStyleCnt="0"/>
      <dgm:spPr/>
    </dgm:pt>
    <dgm:pt modelId="{966AF1EE-7967-964D-8E94-D669F247064C}" type="pres">
      <dgm:prSet presAssocID="{0920F2C3-FB7A-CD4A-924C-148B5061F7C3}" presName="horzTwo" presStyleCnt="0"/>
      <dgm:spPr/>
    </dgm:pt>
    <dgm:pt modelId="{24610177-1E90-B640-AEB7-12CB59B3600F}" type="pres">
      <dgm:prSet presAssocID="{00C3AF9F-67C7-584E-97BE-7374278D455F}" presName="vertThree" presStyleCnt="0"/>
      <dgm:spPr/>
    </dgm:pt>
    <dgm:pt modelId="{378EB8DB-AAA9-E447-A27A-C200D0925E90}" type="pres">
      <dgm:prSet presAssocID="{00C3AF9F-67C7-584E-97BE-7374278D455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E9EC5A-05B4-BB4B-A894-718B0E25FDFD}" type="pres">
      <dgm:prSet presAssocID="{00C3AF9F-67C7-584E-97BE-7374278D455F}" presName="horzThree" presStyleCnt="0"/>
      <dgm:spPr/>
    </dgm:pt>
  </dgm:ptLst>
  <dgm:cxnLst>
    <dgm:cxn modelId="{60D5A06F-7D52-6846-B9AA-03DBDCF64D26}" srcId="{0920F2C3-FB7A-CD4A-924C-148B5061F7C3}" destId="{00C3AF9F-67C7-584E-97BE-7374278D455F}" srcOrd="0" destOrd="0" parTransId="{80182C80-9F48-3B4D-A443-8D0D6A6A917F}" sibTransId="{209CD0D7-E218-7049-9073-DD7DB97786A6}"/>
    <dgm:cxn modelId="{81AA1ECA-DBD4-7448-A962-9C7C9E73EF36}" type="presOf" srcId="{0920F2C3-FB7A-CD4A-924C-148B5061F7C3}" destId="{5319D527-9098-A047-903B-4CB252223A47}" srcOrd="0" destOrd="0" presId="urn:microsoft.com/office/officeart/2005/8/layout/hierarchy4"/>
    <dgm:cxn modelId="{0D4F960A-1170-314E-A83B-B58B0AC05467}" type="presOf" srcId="{B9F19E89-7449-A14B-A0B3-33F127D216DA}" destId="{F32E45D2-A984-1344-B8B7-04905AF60CB0}" srcOrd="0" destOrd="0" presId="urn:microsoft.com/office/officeart/2005/8/layout/hierarchy4"/>
    <dgm:cxn modelId="{8BF1FB3D-EAE7-7542-AB31-9BA1B348937D}" type="presOf" srcId="{E694BF54-1F1F-DA40-8273-79B2A67014C3}" destId="{6E076DDE-7EEE-7747-9655-B62443E931CB}" srcOrd="0" destOrd="0" presId="urn:microsoft.com/office/officeart/2005/8/layout/hierarchy4"/>
    <dgm:cxn modelId="{9EE6036C-B0DF-AC4E-8B36-EBE7839FBF15}" type="presOf" srcId="{3BAB4720-32FD-1E4A-B9E7-ED6FB2746FDD}" destId="{105C5864-2B40-A841-8843-AD9F6424EEB0}" srcOrd="0" destOrd="0" presId="urn:microsoft.com/office/officeart/2005/8/layout/hierarchy4"/>
    <dgm:cxn modelId="{A5F0F990-11CF-B043-A6C6-E4A287651658}" srcId="{2EB794BC-1431-244A-8C8F-0622E4B1CA89}" destId="{CB03145C-2B79-B54F-BE2F-FED179AAE8B4}" srcOrd="0" destOrd="0" parTransId="{5386CF2A-61EE-E94D-9729-23B303EB1101}" sibTransId="{E84A5FA4-8F11-6140-886B-AF5261DDCA0D}"/>
    <dgm:cxn modelId="{03183A1A-4D02-764B-876E-5C3FA3E1FE75}" srcId="{B9F19E89-7449-A14B-A0B3-33F127D216DA}" destId="{2EB794BC-1431-244A-8C8F-0622E4B1CA89}" srcOrd="0" destOrd="0" parTransId="{1C6A1A7A-DD1C-EA49-BBBE-88259EF0EED1}" sibTransId="{936D86E1-1D3C-ED49-BD2B-1D7BA6140A31}"/>
    <dgm:cxn modelId="{62DCC193-38D7-E24F-B2FA-D11EF6200BC8}" type="presOf" srcId="{00C3AF9F-67C7-584E-97BE-7374278D455F}" destId="{378EB8DB-AAA9-E447-A27A-C200D0925E90}" srcOrd="0" destOrd="0" presId="urn:microsoft.com/office/officeart/2005/8/layout/hierarchy4"/>
    <dgm:cxn modelId="{6838ABF9-92BC-C34B-BF77-1709FE6CF3EC}" srcId="{2EB794BC-1431-244A-8C8F-0622E4B1CA89}" destId="{0920F2C3-FB7A-CD4A-924C-148B5061F7C3}" srcOrd="1" destOrd="0" parTransId="{420EBDE3-4451-D346-A1F8-CD3790D06481}" sibTransId="{01A2058C-D045-B740-AF20-14E74E5F1F31}"/>
    <dgm:cxn modelId="{D8B1538F-CE58-B94F-BFB1-2B7AA9BD555B}" type="presOf" srcId="{CB03145C-2B79-B54F-BE2F-FED179AAE8B4}" destId="{FFFCC6AE-5949-1848-A6AA-B4E394E350C2}" srcOrd="0" destOrd="0" presId="urn:microsoft.com/office/officeart/2005/8/layout/hierarchy4"/>
    <dgm:cxn modelId="{60C800AD-4550-4047-A139-76FD6DAF06E9}" srcId="{CB03145C-2B79-B54F-BE2F-FED179AAE8B4}" destId="{E694BF54-1F1F-DA40-8273-79B2A67014C3}" srcOrd="1" destOrd="0" parTransId="{9FCFF599-7F35-1447-A38C-244DD08DEC88}" sibTransId="{CEE28B71-2CC5-204A-92FC-5844EB6353A0}"/>
    <dgm:cxn modelId="{7F089A4F-7924-1442-95E3-0F695D662129}" type="presOf" srcId="{2EB794BC-1431-244A-8C8F-0622E4B1CA89}" destId="{E125A7A7-51E1-4E4D-B221-59A3F48E6051}" srcOrd="0" destOrd="0" presId="urn:microsoft.com/office/officeart/2005/8/layout/hierarchy4"/>
    <dgm:cxn modelId="{D2E275B9-6D69-D14D-A2D7-FC95900BBDD8}" srcId="{CB03145C-2B79-B54F-BE2F-FED179AAE8B4}" destId="{3BAB4720-32FD-1E4A-B9E7-ED6FB2746FDD}" srcOrd="0" destOrd="0" parTransId="{84ED7DAB-BE72-DC46-8D01-A0523EBECF87}" sibTransId="{81CD674D-4D4F-444E-BB13-887DDEC13D42}"/>
    <dgm:cxn modelId="{692B3D35-D87C-1E4C-90C9-9661FAF80E5C}" type="presParOf" srcId="{F32E45D2-A984-1344-B8B7-04905AF60CB0}" destId="{EEA048D1-5023-A84E-B8FD-9B1A1748CBCD}" srcOrd="0" destOrd="0" presId="urn:microsoft.com/office/officeart/2005/8/layout/hierarchy4"/>
    <dgm:cxn modelId="{C4CD2DC1-7C84-C54C-BE7E-4FE2E184D894}" type="presParOf" srcId="{EEA048D1-5023-A84E-B8FD-9B1A1748CBCD}" destId="{E125A7A7-51E1-4E4D-B221-59A3F48E6051}" srcOrd="0" destOrd="0" presId="urn:microsoft.com/office/officeart/2005/8/layout/hierarchy4"/>
    <dgm:cxn modelId="{C1E18B26-6D1D-C64F-B400-CEB25EDC7FF0}" type="presParOf" srcId="{EEA048D1-5023-A84E-B8FD-9B1A1748CBCD}" destId="{EBE0B6E7-9909-DF4D-BADB-CE564BAFABA3}" srcOrd="1" destOrd="0" presId="urn:microsoft.com/office/officeart/2005/8/layout/hierarchy4"/>
    <dgm:cxn modelId="{296AFB76-0E35-FB4F-B813-8804782BBCCF}" type="presParOf" srcId="{EEA048D1-5023-A84E-B8FD-9B1A1748CBCD}" destId="{45E9231F-997E-AC46-8E0D-055A41313436}" srcOrd="2" destOrd="0" presId="urn:microsoft.com/office/officeart/2005/8/layout/hierarchy4"/>
    <dgm:cxn modelId="{B0751449-50CE-444D-B7DB-B6717F868F14}" type="presParOf" srcId="{45E9231F-997E-AC46-8E0D-055A41313436}" destId="{54B20BA8-E0F3-2F45-B612-96EC63AB7DDE}" srcOrd="0" destOrd="0" presId="urn:microsoft.com/office/officeart/2005/8/layout/hierarchy4"/>
    <dgm:cxn modelId="{F02972B8-123C-8246-B816-CFF70C335A95}" type="presParOf" srcId="{54B20BA8-E0F3-2F45-B612-96EC63AB7DDE}" destId="{FFFCC6AE-5949-1848-A6AA-B4E394E350C2}" srcOrd="0" destOrd="0" presId="urn:microsoft.com/office/officeart/2005/8/layout/hierarchy4"/>
    <dgm:cxn modelId="{B5FD8CB6-6078-E246-95C6-A77EC4B904E4}" type="presParOf" srcId="{54B20BA8-E0F3-2F45-B612-96EC63AB7DDE}" destId="{DDC25990-D4CD-FA4A-873D-5447D328423E}" srcOrd="1" destOrd="0" presId="urn:microsoft.com/office/officeart/2005/8/layout/hierarchy4"/>
    <dgm:cxn modelId="{891345C5-483E-B043-A825-BE95728A64D5}" type="presParOf" srcId="{54B20BA8-E0F3-2F45-B612-96EC63AB7DDE}" destId="{BE4DD563-2789-0A45-8C97-9452E5BB610C}" srcOrd="2" destOrd="0" presId="urn:microsoft.com/office/officeart/2005/8/layout/hierarchy4"/>
    <dgm:cxn modelId="{99E0B1C3-79BF-C646-9ACF-E89C090DE166}" type="presParOf" srcId="{BE4DD563-2789-0A45-8C97-9452E5BB610C}" destId="{D5D76FFE-3209-B240-B35D-22A2E2A1B93E}" srcOrd="0" destOrd="0" presId="urn:microsoft.com/office/officeart/2005/8/layout/hierarchy4"/>
    <dgm:cxn modelId="{F65358EE-DE0C-B44F-95B0-148A9061406F}" type="presParOf" srcId="{D5D76FFE-3209-B240-B35D-22A2E2A1B93E}" destId="{105C5864-2B40-A841-8843-AD9F6424EEB0}" srcOrd="0" destOrd="0" presId="urn:microsoft.com/office/officeart/2005/8/layout/hierarchy4"/>
    <dgm:cxn modelId="{6C9F7FC0-253E-7844-AF5F-159131E0FEB2}" type="presParOf" srcId="{D5D76FFE-3209-B240-B35D-22A2E2A1B93E}" destId="{F5F3D325-C332-DD40-8DC7-A292FB4C08A5}" srcOrd="1" destOrd="0" presId="urn:microsoft.com/office/officeart/2005/8/layout/hierarchy4"/>
    <dgm:cxn modelId="{727C1488-5943-0145-B635-135E36BEBEAD}" type="presParOf" srcId="{BE4DD563-2789-0A45-8C97-9452E5BB610C}" destId="{7B42428A-CAD3-224B-92F0-D27E86D1C73E}" srcOrd="1" destOrd="0" presId="urn:microsoft.com/office/officeart/2005/8/layout/hierarchy4"/>
    <dgm:cxn modelId="{5460D10B-8AF0-CE4C-99E2-4F0A188829C8}" type="presParOf" srcId="{BE4DD563-2789-0A45-8C97-9452E5BB610C}" destId="{208653F4-EBC0-F24E-93FA-9C30F6F4CEFB}" srcOrd="2" destOrd="0" presId="urn:microsoft.com/office/officeart/2005/8/layout/hierarchy4"/>
    <dgm:cxn modelId="{A2FFDF3A-654A-2B4C-93AC-ABC3A591D294}" type="presParOf" srcId="{208653F4-EBC0-F24E-93FA-9C30F6F4CEFB}" destId="{6E076DDE-7EEE-7747-9655-B62443E931CB}" srcOrd="0" destOrd="0" presId="urn:microsoft.com/office/officeart/2005/8/layout/hierarchy4"/>
    <dgm:cxn modelId="{85691B40-A3E9-C842-BBD5-F564D6B27BB6}" type="presParOf" srcId="{208653F4-EBC0-F24E-93FA-9C30F6F4CEFB}" destId="{8DE2AAFC-F900-AE46-822C-062782DE4B9E}" srcOrd="1" destOrd="0" presId="urn:microsoft.com/office/officeart/2005/8/layout/hierarchy4"/>
    <dgm:cxn modelId="{3691A5CB-DFE2-9146-AD7C-5DA9B55436C5}" type="presParOf" srcId="{45E9231F-997E-AC46-8E0D-055A41313436}" destId="{9F337BEA-A5FA-E14C-B8D6-F487F40682F9}" srcOrd="1" destOrd="0" presId="urn:microsoft.com/office/officeart/2005/8/layout/hierarchy4"/>
    <dgm:cxn modelId="{927A5C8B-45B3-7B4D-8F55-8CEC3A1D78BA}" type="presParOf" srcId="{45E9231F-997E-AC46-8E0D-055A41313436}" destId="{E9987AE7-A871-8D4F-9937-A614588FA832}" srcOrd="2" destOrd="0" presId="urn:microsoft.com/office/officeart/2005/8/layout/hierarchy4"/>
    <dgm:cxn modelId="{CE42BE22-696B-6441-9092-AF25694B7152}" type="presParOf" srcId="{E9987AE7-A871-8D4F-9937-A614588FA832}" destId="{5319D527-9098-A047-903B-4CB252223A47}" srcOrd="0" destOrd="0" presId="urn:microsoft.com/office/officeart/2005/8/layout/hierarchy4"/>
    <dgm:cxn modelId="{DEB38CB6-F8C3-1A42-940C-B6413F8B3AAD}" type="presParOf" srcId="{E9987AE7-A871-8D4F-9937-A614588FA832}" destId="{55083299-5174-5545-AA0B-722F309F6B37}" srcOrd="1" destOrd="0" presId="urn:microsoft.com/office/officeart/2005/8/layout/hierarchy4"/>
    <dgm:cxn modelId="{8006AE05-8056-3B42-967F-22182FE1B3D8}" type="presParOf" srcId="{E9987AE7-A871-8D4F-9937-A614588FA832}" destId="{966AF1EE-7967-964D-8E94-D669F247064C}" srcOrd="2" destOrd="0" presId="urn:microsoft.com/office/officeart/2005/8/layout/hierarchy4"/>
    <dgm:cxn modelId="{A9F376A7-E1EA-C840-8C07-CD964BD80F89}" type="presParOf" srcId="{966AF1EE-7967-964D-8E94-D669F247064C}" destId="{24610177-1E90-B640-AEB7-12CB59B3600F}" srcOrd="0" destOrd="0" presId="urn:microsoft.com/office/officeart/2005/8/layout/hierarchy4"/>
    <dgm:cxn modelId="{096F8026-B2B6-284B-AE1A-AE678E17B644}" type="presParOf" srcId="{24610177-1E90-B640-AEB7-12CB59B3600F}" destId="{378EB8DB-AAA9-E447-A27A-C200D0925E90}" srcOrd="0" destOrd="0" presId="urn:microsoft.com/office/officeart/2005/8/layout/hierarchy4"/>
    <dgm:cxn modelId="{A73BEAEA-14E0-094C-94ED-8E53A9031AA4}" type="presParOf" srcId="{24610177-1E90-B640-AEB7-12CB59B3600F}" destId="{F2E9EC5A-05B4-BB4B-A894-718B0E25FD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AEBAB-1247-444A-8324-AC692B1C9D34}">
      <dsp:nvSpPr>
        <dsp:cNvPr id="0" name=""/>
        <dsp:cNvSpPr/>
      </dsp:nvSpPr>
      <dsp:spPr>
        <a:xfrm>
          <a:off x="3246610" y="0"/>
          <a:ext cx="1579562" cy="1026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REGULA Y SUPERVISA CUMPLIMIENTO </a:t>
          </a:r>
          <a:endParaRPr lang="es-AR" sz="1400" kern="1200" dirty="0"/>
        </a:p>
      </dsp:txBody>
      <dsp:txXfrm>
        <a:off x="3296730" y="50120"/>
        <a:ext cx="1479322" cy="926475"/>
      </dsp:txXfrm>
    </dsp:sp>
    <dsp:sp modelId="{35652CC4-5CC3-42A7-88D9-E267AE4B2C37}">
      <dsp:nvSpPr>
        <dsp:cNvPr id="0" name=""/>
        <dsp:cNvSpPr/>
      </dsp:nvSpPr>
      <dsp:spPr>
        <a:xfrm>
          <a:off x="2010343" y="512554"/>
          <a:ext cx="4104727" cy="4104727"/>
        </a:xfrm>
        <a:custGeom>
          <a:avLst/>
          <a:gdLst/>
          <a:ahLst/>
          <a:cxnLst/>
          <a:rect l="0" t="0" r="0" b="0"/>
          <a:pathLst>
            <a:path>
              <a:moveTo>
                <a:pt x="2827028" y="151813"/>
              </a:moveTo>
              <a:arcTo wR="2052363" hR="2052363" stAng="17530550" swAng="201328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9ED39-0B6F-4263-A11C-E9931B568166}">
      <dsp:nvSpPr>
        <dsp:cNvPr id="0" name=""/>
        <dsp:cNvSpPr/>
      </dsp:nvSpPr>
      <dsp:spPr>
        <a:xfrm>
          <a:off x="5226132" y="1419264"/>
          <a:ext cx="1579562" cy="1026715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RECIBE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ANALIZA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DISEMINA </a:t>
          </a:r>
          <a:endParaRPr lang="es-AR" sz="1400" kern="1200" dirty="0"/>
        </a:p>
      </dsp:txBody>
      <dsp:txXfrm>
        <a:off x="5276252" y="1469384"/>
        <a:ext cx="1479322" cy="926475"/>
      </dsp:txXfrm>
    </dsp:sp>
    <dsp:sp modelId="{4925ADA9-3113-49F4-A100-4E81484FD435}">
      <dsp:nvSpPr>
        <dsp:cNvPr id="0" name=""/>
        <dsp:cNvSpPr/>
      </dsp:nvSpPr>
      <dsp:spPr>
        <a:xfrm>
          <a:off x="2008459" y="353870"/>
          <a:ext cx="4104727" cy="4104727"/>
        </a:xfrm>
        <a:custGeom>
          <a:avLst/>
          <a:gdLst/>
          <a:ahLst/>
          <a:cxnLst/>
          <a:rect l="0" t="0" r="0" b="0"/>
          <a:pathLst>
            <a:path>
              <a:moveTo>
                <a:pt x="4104098" y="2103186"/>
              </a:moveTo>
              <a:arcTo wR="2052363" hR="2052363" stAng="85138" swAng="1842071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0CCC-289A-45C8-9312-A424034CFF32}">
      <dsp:nvSpPr>
        <dsp:cNvPr id="0" name=""/>
        <dsp:cNvSpPr/>
      </dsp:nvSpPr>
      <dsp:spPr>
        <a:xfrm>
          <a:off x="4601331" y="3506836"/>
          <a:ext cx="1579562" cy="102671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COLABORACIONES JUDICIALES</a:t>
          </a:r>
          <a:endParaRPr lang="es-AR" sz="1400" kern="1200" dirty="0"/>
        </a:p>
      </dsp:txBody>
      <dsp:txXfrm>
        <a:off x="4651451" y="3556956"/>
        <a:ext cx="1479322" cy="926475"/>
      </dsp:txXfrm>
    </dsp:sp>
    <dsp:sp modelId="{6547F465-1431-4C9F-A49D-A3F5BF2D0984}">
      <dsp:nvSpPr>
        <dsp:cNvPr id="0" name=""/>
        <dsp:cNvSpPr/>
      </dsp:nvSpPr>
      <dsp:spPr>
        <a:xfrm>
          <a:off x="2124754" y="399773"/>
          <a:ext cx="4104727" cy="4104727"/>
        </a:xfrm>
        <a:custGeom>
          <a:avLst/>
          <a:gdLst/>
          <a:ahLst/>
          <a:cxnLst/>
          <a:rect l="0" t="0" r="0" b="0"/>
          <a:pathLst>
            <a:path>
              <a:moveTo>
                <a:pt x="2467660" y="4062270"/>
              </a:moveTo>
              <a:arcTo wR="2052363" hR="2052363" stAng="4699534" swAng="1508020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699B-0145-4C9B-A36F-5EB590061714}">
      <dsp:nvSpPr>
        <dsp:cNvPr id="0" name=""/>
        <dsp:cNvSpPr/>
      </dsp:nvSpPr>
      <dsp:spPr>
        <a:xfrm>
          <a:off x="2111007" y="3575853"/>
          <a:ext cx="1579562" cy="1026715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QUERELLANTE EN PROCESOS PENALES</a:t>
          </a:r>
          <a:endParaRPr lang="es-AR" sz="1400" kern="1200" dirty="0"/>
        </a:p>
      </dsp:txBody>
      <dsp:txXfrm>
        <a:off x="2161127" y="3625973"/>
        <a:ext cx="1479322" cy="926475"/>
      </dsp:txXfrm>
    </dsp:sp>
    <dsp:sp modelId="{A733EDED-B34F-424E-975B-D0586D7BE85E}">
      <dsp:nvSpPr>
        <dsp:cNvPr id="0" name=""/>
        <dsp:cNvSpPr/>
      </dsp:nvSpPr>
      <dsp:spPr>
        <a:xfrm>
          <a:off x="2032024" y="301687"/>
          <a:ext cx="4104727" cy="4104727"/>
        </a:xfrm>
        <a:custGeom>
          <a:avLst/>
          <a:gdLst/>
          <a:ahLst/>
          <a:cxnLst/>
          <a:rect l="0" t="0" r="0" b="0"/>
          <a:pathLst>
            <a:path>
              <a:moveTo>
                <a:pt x="395419" y="3263451"/>
              </a:moveTo>
              <a:arcTo wR="2052363" hR="2052363" stAng="8630180" swAng="2224798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C04A6-26D8-40C4-BF1E-759C86051FEA}">
      <dsp:nvSpPr>
        <dsp:cNvPr id="0" name=""/>
        <dsp:cNvSpPr/>
      </dsp:nvSpPr>
      <dsp:spPr>
        <a:xfrm>
          <a:off x="1377522" y="1281212"/>
          <a:ext cx="1579562" cy="102671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SANCIONA </a:t>
          </a:r>
          <a:endParaRPr lang="es-AR" sz="1400" kern="1200" dirty="0"/>
        </a:p>
      </dsp:txBody>
      <dsp:txXfrm>
        <a:off x="1427642" y="1331332"/>
        <a:ext cx="1479322" cy="926475"/>
      </dsp:txXfrm>
    </dsp:sp>
    <dsp:sp modelId="{17BB3FAF-A4E5-4008-9825-4F3296E60DF3}">
      <dsp:nvSpPr>
        <dsp:cNvPr id="0" name=""/>
        <dsp:cNvSpPr/>
      </dsp:nvSpPr>
      <dsp:spPr>
        <a:xfrm>
          <a:off x="2022224" y="508422"/>
          <a:ext cx="4104727" cy="4104727"/>
        </a:xfrm>
        <a:custGeom>
          <a:avLst/>
          <a:gdLst/>
          <a:ahLst/>
          <a:cxnLst/>
          <a:rect l="0" t="0" r="0" b="0"/>
          <a:pathLst>
            <a:path>
              <a:moveTo>
                <a:pt x="453848" y="765139"/>
              </a:moveTo>
              <a:arcTo wR="2052363" hR="2052363" stAng="13130591" swAng="1625433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F3D15-C795-42FE-A2CF-3B53FBF042D8}">
      <dsp:nvSpPr>
        <dsp:cNvPr id="0" name=""/>
        <dsp:cNvSpPr/>
      </dsp:nvSpPr>
      <dsp:spPr>
        <a:xfrm rot="5400000">
          <a:off x="-252718" y="253368"/>
          <a:ext cx="1684792" cy="1179354"/>
        </a:xfrm>
        <a:prstGeom prst="chevron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2016</a:t>
          </a:r>
          <a:endParaRPr lang="es-AR" sz="1800" kern="1200" dirty="0"/>
        </a:p>
      </dsp:txBody>
      <dsp:txXfrm rot="-5400000">
        <a:off x="1" y="590326"/>
        <a:ext cx="1179354" cy="505438"/>
      </dsp:txXfrm>
    </dsp:sp>
    <dsp:sp modelId="{3EBB2672-1E98-4789-8E88-9AA3634F12D5}">
      <dsp:nvSpPr>
        <dsp:cNvPr id="0" name=""/>
        <dsp:cNvSpPr/>
      </dsp:nvSpPr>
      <dsp:spPr>
        <a:xfrm rot="5400000">
          <a:off x="5455765" y="-4275761"/>
          <a:ext cx="1095114" cy="9647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Fortalecer competencias de la UIF, su autonomía y autarquía y proteger la información de sus fuentes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Promover la coordinación operativa de la UIF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Promover la cooperación internacional de la UIF </a:t>
          </a:r>
          <a:endParaRPr lang="es-AR" sz="1700" kern="1200" dirty="0"/>
        </a:p>
      </dsp:txBody>
      <dsp:txXfrm rot="-5400000">
        <a:off x="1179355" y="54108"/>
        <a:ext cx="9594477" cy="988196"/>
      </dsp:txXfrm>
    </dsp:sp>
    <dsp:sp modelId="{02692570-7E12-4664-B63A-36ADFBAADD59}">
      <dsp:nvSpPr>
        <dsp:cNvPr id="0" name=""/>
        <dsp:cNvSpPr/>
      </dsp:nvSpPr>
      <dsp:spPr>
        <a:xfrm rot="5400000">
          <a:off x="-252718" y="1744865"/>
          <a:ext cx="1684792" cy="1179354"/>
        </a:xfrm>
        <a:prstGeom prst="chevron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2017</a:t>
          </a:r>
          <a:endParaRPr lang="es-AR" sz="1800" kern="1200" dirty="0"/>
        </a:p>
      </dsp:txBody>
      <dsp:txXfrm rot="-5400000">
        <a:off x="1" y="2081823"/>
        <a:ext cx="1179354" cy="505438"/>
      </dsp:txXfrm>
    </dsp:sp>
    <dsp:sp modelId="{4F88BD64-FB67-462F-AA68-CB1EF9691313}">
      <dsp:nvSpPr>
        <dsp:cNvPr id="0" name=""/>
        <dsp:cNvSpPr/>
      </dsp:nvSpPr>
      <dsp:spPr>
        <a:xfrm rot="5400000">
          <a:off x="5455765" y="-2784263"/>
          <a:ext cx="1095114" cy="9647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Fortalecer las capacidades de </a:t>
          </a:r>
          <a:r>
            <a:rPr lang="es-AR" sz="1700" b="0" kern="1200" dirty="0" smtClean="0"/>
            <a:t>inteligencia</a:t>
          </a:r>
          <a:r>
            <a:rPr lang="es-AR" sz="1700" kern="1200" dirty="0" smtClean="0"/>
            <a:t> de la UIF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Proteger la seguridad de la información y de sus fuentes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Fortalecer el liderazgo regional e internacional de la UIF y su autonomía y su autarquía</a:t>
          </a:r>
          <a:endParaRPr lang="es-AR" sz="1700" kern="1200" dirty="0"/>
        </a:p>
      </dsp:txBody>
      <dsp:txXfrm rot="-5400000">
        <a:off x="1179355" y="1545606"/>
        <a:ext cx="9594477" cy="988196"/>
      </dsp:txXfrm>
    </dsp:sp>
    <dsp:sp modelId="{478B847E-136C-43A1-A34D-782E3C13BD5E}">
      <dsp:nvSpPr>
        <dsp:cNvPr id="0" name=""/>
        <dsp:cNvSpPr/>
      </dsp:nvSpPr>
      <dsp:spPr>
        <a:xfrm rot="5400000">
          <a:off x="-252718" y="3236363"/>
          <a:ext cx="1684792" cy="1179354"/>
        </a:xfrm>
        <a:prstGeom prst="chevr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</a:rPr>
            <a:t>2018</a:t>
          </a:r>
          <a:endParaRPr lang="es-AR" sz="1800" kern="1200" dirty="0">
            <a:solidFill>
              <a:schemeClr val="tx1"/>
            </a:solidFill>
          </a:endParaRPr>
        </a:p>
      </dsp:txBody>
      <dsp:txXfrm rot="-5400000">
        <a:off x="1" y="3573321"/>
        <a:ext cx="1179354" cy="505438"/>
      </dsp:txXfrm>
    </dsp:sp>
    <dsp:sp modelId="{C4EBFFA5-6323-43AC-B861-C768006AE494}">
      <dsp:nvSpPr>
        <dsp:cNvPr id="0" name=""/>
        <dsp:cNvSpPr/>
      </dsp:nvSpPr>
      <dsp:spPr>
        <a:xfrm rot="5400000">
          <a:off x="5455765" y="-1292766"/>
          <a:ext cx="1095114" cy="9647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Construir institucionalidad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Fortalecer relaciones bilaterales estratégicas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700" kern="1200" dirty="0" smtClean="0"/>
            <a:t>Fortalecimiento de capacidades analíticas, jurídicas y preventivas </a:t>
          </a:r>
          <a:endParaRPr lang="es-AR" sz="1700" kern="1200" dirty="0"/>
        </a:p>
      </dsp:txBody>
      <dsp:txXfrm rot="-5400000">
        <a:off x="1179355" y="3037103"/>
        <a:ext cx="9594477" cy="988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5A7A7-51E1-4E4D-B221-59A3F48E6051}">
      <dsp:nvSpPr>
        <dsp:cNvPr id="0" name=""/>
        <dsp:cNvSpPr/>
      </dsp:nvSpPr>
      <dsp:spPr>
        <a:xfrm>
          <a:off x="61521" y="0"/>
          <a:ext cx="8066478" cy="13429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 smtClean="0"/>
            <a:t>Modernización</a:t>
          </a:r>
          <a:r>
            <a:rPr lang="en-US" sz="1800" kern="1200" dirty="0" smtClean="0"/>
            <a:t> y </a:t>
          </a:r>
          <a:r>
            <a:rPr lang="en-US" sz="1800" kern="1200" dirty="0" err="1" smtClean="0"/>
            <a:t>digitalización</a:t>
          </a:r>
          <a:r>
            <a:rPr lang="en-US" sz="1800" kern="1200" dirty="0" smtClean="0"/>
            <a:t>  </a:t>
          </a:r>
        </a:p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00854" y="39333"/>
        <a:ext cx="7987812" cy="1264248"/>
      </dsp:txXfrm>
    </dsp:sp>
    <dsp:sp modelId="{FFFCC6AE-5949-1848-A6AA-B4E394E350C2}">
      <dsp:nvSpPr>
        <dsp:cNvPr id="0" name=""/>
        <dsp:cNvSpPr/>
      </dsp:nvSpPr>
      <dsp:spPr>
        <a:xfrm>
          <a:off x="126009" y="2978784"/>
          <a:ext cx="5252244" cy="13429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 smtClean="0"/>
            <a:t>Supervisión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financiera</a:t>
          </a:r>
          <a:r>
            <a:rPr lang="en-US" sz="1800" kern="1200" dirty="0" smtClean="0"/>
            <a:t> con EBR </a:t>
          </a:r>
          <a:r>
            <a:rPr lang="en-US" sz="1800" kern="1200" dirty="0" err="1" smtClean="0"/>
            <a:t>coordinando</a:t>
          </a:r>
          <a:r>
            <a:rPr lang="en-US" sz="1800" kern="1200" dirty="0" smtClean="0"/>
            <a:t> con los </a:t>
          </a:r>
          <a:r>
            <a:rPr lang="en-US" sz="1800" kern="1200" dirty="0" err="1" smtClean="0"/>
            <a:t>supervisores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naturales</a:t>
          </a:r>
          <a:endParaRPr lang="en-US" sz="18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65342" y="3018117"/>
        <a:ext cx="5173578" cy="1264248"/>
      </dsp:txXfrm>
    </dsp:sp>
    <dsp:sp modelId="{105C5864-2B40-A841-8843-AD9F6424EEB0}">
      <dsp:nvSpPr>
        <dsp:cNvPr id="0" name=""/>
        <dsp:cNvSpPr/>
      </dsp:nvSpPr>
      <dsp:spPr>
        <a:xfrm>
          <a:off x="92683" y="1503588"/>
          <a:ext cx="2627737" cy="13429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 smtClean="0">
              <a:solidFill>
                <a:srgbClr val="000000"/>
              </a:solidFill>
            </a:rPr>
            <a:t>Eficientización</a:t>
          </a:r>
          <a:r>
            <a:rPr lang="en-US" sz="1800" kern="1200" dirty="0" smtClean="0">
              <a:solidFill>
                <a:srgbClr val="000000"/>
              </a:solidFill>
            </a:rPr>
            <a:t> de los </a:t>
          </a:r>
          <a:r>
            <a:rPr lang="en-US" sz="1800" kern="1200" dirty="0" err="1" smtClean="0">
              <a:solidFill>
                <a:srgbClr val="000000"/>
              </a:solidFill>
            </a:rPr>
            <a:t>procesos</a:t>
          </a:r>
          <a:endParaRPr lang="en-US" sz="1800" kern="1200" dirty="0" smtClean="0">
            <a:solidFill>
              <a:srgbClr val="000000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32016" y="1542921"/>
        <a:ext cx="2549071" cy="1264248"/>
      </dsp:txXfrm>
    </dsp:sp>
    <dsp:sp modelId="{6E076DDE-7EEE-7747-9655-B62443E931CB}">
      <dsp:nvSpPr>
        <dsp:cNvPr id="0" name=""/>
        <dsp:cNvSpPr/>
      </dsp:nvSpPr>
      <dsp:spPr>
        <a:xfrm>
          <a:off x="2882868" y="1476972"/>
          <a:ext cx="2398625" cy="13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 smtClean="0">
              <a:solidFill>
                <a:srgbClr val="000000"/>
              </a:solidFill>
            </a:rPr>
            <a:t>Implementación</a:t>
          </a:r>
          <a:r>
            <a:rPr lang="en-US" sz="1800" kern="1200" dirty="0" smtClean="0">
              <a:solidFill>
                <a:srgbClr val="000000"/>
              </a:solidFill>
            </a:rPr>
            <a:t> del analytics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923811" y="1517915"/>
        <a:ext cx="2316739" cy="1316021"/>
      </dsp:txXfrm>
    </dsp:sp>
    <dsp:sp modelId="{5319D527-9098-A047-903B-4CB252223A47}">
      <dsp:nvSpPr>
        <dsp:cNvPr id="0" name=""/>
        <dsp:cNvSpPr/>
      </dsp:nvSpPr>
      <dsp:spPr>
        <a:xfrm>
          <a:off x="5481797" y="1483815"/>
          <a:ext cx="2638027" cy="13429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Institucionalizar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mecanismos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adoptados</a:t>
          </a:r>
          <a:endParaRPr lang="en-US" sz="1800" kern="1200" dirty="0"/>
        </a:p>
      </dsp:txBody>
      <dsp:txXfrm>
        <a:off x="5521130" y="1523148"/>
        <a:ext cx="2559361" cy="1264248"/>
      </dsp:txXfrm>
    </dsp:sp>
    <dsp:sp modelId="{378EB8DB-AAA9-E447-A27A-C200D0925E90}">
      <dsp:nvSpPr>
        <dsp:cNvPr id="0" name=""/>
        <dsp:cNvSpPr/>
      </dsp:nvSpPr>
      <dsp:spPr>
        <a:xfrm>
          <a:off x="5481797" y="2966748"/>
          <a:ext cx="2638027" cy="134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err="1" smtClean="0"/>
            <a:t>Concluir</a:t>
          </a:r>
          <a:r>
            <a:rPr lang="en-US" sz="1800" kern="1200" dirty="0" smtClean="0"/>
            <a:t> la </a:t>
          </a:r>
          <a:r>
            <a:rPr lang="en-US" sz="1800" kern="1200" dirty="0" err="1" smtClean="0"/>
            <a:t>reforma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normativa</a:t>
          </a:r>
          <a:r>
            <a:rPr lang="en-US" sz="1800" kern="1200" dirty="0" smtClean="0"/>
            <a:t> de los SO</a:t>
          </a:r>
        </a:p>
        <a:p>
          <a:pPr lvl="0" algn="ctr">
            <a:spcBef>
              <a:spcPct val="0"/>
            </a:spcBef>
          </a:pPr>
          <a:endParaRPr lang="en-US" sz="1800" kern="1200" dirty="0"/>
        </a:p>
      </dsp:txBody>
      <dsp:txXfrm>
        <a:off x="5521130" y="3006081"/>
        <a:ext cx="2559361" cy="1264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10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2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4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35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53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44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y objeto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94D286-31F1-4534-9A67-17BFEF195EBA}" type="datetimeFigureOut">
              <a:rPr lang="es-ES" smtClean="0"/>
              <a:t>02/08/2018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CF05C26-792A-4E84-9E1B-5B5281331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48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3" r:id="rId3"/>
    <p:sldLayoutId id="2147483692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72" r:id="rId11"/>
    <p:sldLayoutId id="2147483673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" y="0"/>
            <a:ext cx="12216747" cy="6858000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 bwMode="gray">
          <a:xfrm>
            <a:off x="1891719" y="1697545"/>
            <a:ext cx="9397389" cy="2367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contexto Nacional e Internacional en materia de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Prevención de Lavado de Activos y Financiamiento del Terrorismo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AR" dirty="0" smtClean="0">
              <a:solidFill>
                <a:schemeClr val="bg1"/>
              </a:solidFill>
              <a:latin typeface="Optima" panose="020B0502050508020304" pitchFamily="34" charset="0"/>
            </a:endParaRPr>
          </a:p>
          <a:p>
            <a:endParaRPr lang="es-AR" dirty="0">
              <a:solidFill>
                <a:schemeClr val="bg1"/>
              </a:solidFill>
              <a:latin typeface="Optima" panose="020B0502050508020304" pitchFamily="34" charset="0"/>
            </a:endParaRPr>
          </a:p>
          <a:p>
            <a:endParaRPr lang="es-AR" dirty="0" smtClean="0">
              <a:solidFill>
                <a:schemeClr val="bg1"/>
              </a:solidFill>
              <a:latin typeface="Optima" panose="020B0502050508020304" pitchFamily="34" charset="0"/>
            </a:endParaRPr>
          </a:p>
          <a:p>
            <a:endParaRPr lang="es-AR" dirty="0">
              <a:solidFill>
                <a:schemeClr val="bg1"/>
              </a:solidFill>
              <a:latin typeface="Optima" panose="020B05020505080203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203" y="4352606"/>
            <a:ext cx="341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Optima"/>
                <a:cs typeface="Optima"/>
              </a:rPr>
              <a:t>María</a:t>
            </a:r>
            <a:r>
              <a:rPr lang="en-US" sz="1600" dirty="0" smtClean="0">
                <a:solidFill>
                  <a:schemeClr val="bg1"/>
                </a:solidFill>
                <a:latin typeface="Optima"/>
                <a:cs typeface="Optima"/>
              </a:rPr>
              <a:t> Celeste Plee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Optima"/>
                <a:cs typeface="Optima"/>
              </a:rPr>
              <a:t>Jefe</a:t>
            </a:r>
            <a:r>
              <a:rPr lang="en-US" sz="1600" dirty="0" smtClean="0">
                <a:solidFill>
                  <a:schemeClr val="bg1"/>
                </a:solidFill>
                <a:latin typeface="Optima"/>
                <a:cs typeface="Optima"/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  <a:latin typeface="Optima"/>
                <a:cs typeface="Optima"/>
              </a:rPr>
              <a:t>Gabinete</a:t>
            </a:r>
            <a:r>
              <a:rPr lang="en-US" sz="16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Optima"/>
                <a:cs typeface="Optima"/>
              </a:rPr>
              <a:t>Unidad</a:t>
            </a:r>
            <a:r>
              <a:rPr lang="en-US" sz="1600" dirty="0" smtClean="0">
                <a:solidFill>
                  <a:schemeClr val="bg1"/>
                </a:solidFill>
                <a:latin typeface="Optima"/>
                <a:cs typeface="Optima"/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  <a:latin typeface="Optima"/>
                <a:cs typeface="Optima"/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Optima"/>
                <a:cs typeface="Optima"/>
              </a:rPr>
              <a:t>Financiera</a:t>
            </a:r>
            <a:r>
              <a:rPr lang="en-US" sz="1600" dirty="0" smtClean="0">
                <a:solidFill>
                  <a:schemeClr val="bg1"/>
                </a:solidFill>
                <a:latin typeface="Optima"/>
                <a:cs typeface="Opti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747" cy="68441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9145" y="354517"/>
            <a:ext cx="458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Hitos </a:t>
            </a:r>
            <a:r>
              <a:rPr lang="es-AR" sz="2800" dirty="0" smtClean="0"/>
              <a:t>2016-2018</a:t>
            </a:r>
            <a:endParaRPr lang="es-AR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15598" y="1554781"/>
            <a:ext cx="11040548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Se aumentó en un 31% a cantidad de informes de inteligencia emitidos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Actuación como parte querellante en más de 130 causas penales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Convenio con la CSJN en tendiente a incrementar la efectividad de los aportes a la justicia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Adecuación </a:t>
            </a:r>
            <a:r>
              <a:rPr lang="es-AR" dirty="0"/>
              <a:t>del marco regulatorio financiero a los estándares GAFI y mejores prácticas internacionales (Resoluciones 30/16, 21/18 y 28/18)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A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A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Mejora en herramienta tecnológica para inteligencia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Mejora </a:t>
            </a:r>
            <a:r>
              <a:rPr lang="es-AR" dirty="0"/>
              <a:t>edilicia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Matriz de riesgos de supervisión</a:t>
            </a: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Eventos internacionales en el país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Plan de comunicación estratégica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RRHH (presentismo y capacitaciones contínuas)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Federalización </a:t>
            </a:r>
            <a:r>
              <a:rPr lang="es-AR" dirty="0"/>
              <a:t>de la </a:t>
            </a:r>
            <a:r>
              <a:rPr lang="es-AR" dirty="0" smtClean="0"/>
              <a:t>UIF</a:t>
            </a: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Retroalimentación </a:t>
            </a:r>
            <a:r>
              <a:rPr lang="es-AR" dirty="0"/>
              <a:t>a sujetos obligados </a:t>
            </a:r>
            <a:endParaRPr lang="es-AR" dirty="0" smtClean="0"/>
          </a:p>
          <a:p>
            <a:pPr>
              <a:lnSpc>
                <a:spcPct val="150000"/>
              </a:lnSpc>
            </a:pPr>
            <a:endParaRPr lang="es-AR" dirty="0"/>
          </a:p>
          <a:p>
            <a:pPr>
              <a:lnSpc>
                <a:spcPct val="150000"/>
              </a:lnSpc>
            </a:pPr>
            <a:endParaRPr lang="es-A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52546"/>
            <a:ext cx="5370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875" y="0"/>
            <a:ext cx="5453033" cy="1325563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+mn-lt"/>
              </a:rPr>
              <a:t>Cambio de paradigma</a:t>
            </a:r>
            <a:endParaRPr lang="es-AR" sz="28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146" y="1313934"/>
            <a:ext cx="10515600" cy="3213314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Enfoque de cumplimiento </a:t>
            </a:r>
            <a:r>
              <a:rPr lang="es-AR" dirty="0"/>
              <a:t>formal                 Enfoque basado en riesgos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</p:txBody>
      </p:sp>
      <p:sp>
        <p:nvSpPr>
          <p:cNvPr id="9" name="Proceso alternativo 8"/>
          <p:cNvSpPr/>
          <p:nvPr/>
        </p:nvSpPr>
        <p:spPr>
          <a:xfrm>
            <a:off x="2537549" y="2236120"/>
            <a:ext cx="2605177" cy="14751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Identificar</a:t>
            </a:r>
          </a:p>
          <a:p>
            <a:pPr algn="ctr"/>
            <a:r>
              <a:rPr lang="es-AR" dirty="0" smtClean="0"/>
              <a:t>Gestionar </a:t>
            </a:r>
          </a:p>
          <a:p>
            <a:pPr algn="ctr"/>
            <a:r>
              <a:rPr lang="es-AR" dirty="0" smtClean="0"/>
              <a:t>Mitigar </a:t>
            </a:r>
          </a:p>
          <a:p>
            <a:pPr algn="ctr"/>
            <a:r>
              <a:rPr lang="es-AR" dirty="0" smtClean="0"/>
              <a:t>LOS RIESGOS DE PLA-FT</a:t>
            </a:r>
            <a:endParaRPr lang="es-AR" dirty="0"/>
          </a:p>
        </p:txBody>
      </p:sp>
      <p:sp>
        <p:nvSpPr>
          <p:cNvPr id="11" name="Proceso alternativo 10"/>
          <p:cNvSpPr/>
          <p:nvPr/>
        </p:nvSpPr>
        <p:spPr>
          <a:xfrm>
            <a:off x="6347111" y="2265320"/>
            <a:ext cx="2562043" cy="1475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+ LIBERTAD</a:t>
            </a:r>
          </a:p>
          <a:p>
            <a:pPr algn="ctr"/>
            <a:r>
              <a:rPr lang="es-AR" dirty="0"/>
              <a:t>=</a:t>
            </a:r>
          </a:p>
          <a:p>
            <a:pPr algn="ctr"/>
            <a:r>
              <a:rPr lang="es-AR" dirty="0"/>
              <a:t>+ RESPONSABILIDAD</a:t>
            </a:r>
          </a:p>
        </p:txBody>
      </p:sp>
      <p:sp>
        <p:nvSpPr>
          <p:cNvPr id="12" name="Flecha a la derecha con bandas 11"/>
          <p:cNvSpPr/>
          <p:nvPr/>
        </p:nvSpPr>
        <p:spPr>
          <a:xfrm>
            <a:off x="5394429" y="1285162"/>
            <a:ext cx="989161" cy="56934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4"/>
          <p:cNvSpPr txBox="1"/>
          <p:nvPr/>
        </p:nvSpPr>
        <p:spPr>
          <a:xfrm>
            <a:off x="2631240" y="4364966"/>
            <a:ext cx="764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        + RIESGO                 DDC reforzada</a:t>
            </a:r>
          </a:p>
          <a:p>
            <a:r>
              <a:rPr lang="es-AR" dirty="0"/>
              <a:t> </a:t>
            </a:r>
            <a:r>
              <a:rPr lang="es-AR" dirty="0" smtClean="0"/>
              <a:t>         </a:t>
            </a:r>
          </a:p>
          <a:p>
            <a:r>
              <a:rPr lang="es-AR" dirty="0"/>
              <a:t> </a:t>
            </a:r>
            <a:r>
              <a:rPr lang="es-AR" dirty="0" smtClean="0"/>
              <a:t>          - RIESGO                  DDC simplificada </a:t>
            </a:r>
            <a:endParaRPr lang="es-AR" dirty="0"/>
          </a:p>
        </p:txBody>
      </p:sp>
      <p:sp>
        <p:nvSpPr>
          <p:cNvPr id="13" name="Flecha derecha 5"/>
          <p:cNvSpPr/>
          <p:nvPr/>
        </p:nvSpPr>
        <p:spPr>
          <a:xfrm>
            <a:off x="4304765" y="4400756"/>
            <a:ext cx="577970" cy="310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 derecha 6"/>
          <p:cNvSpPr/>
          <p:nvPr/>
        </p:nvSpPr>
        <p:spPr>
          <a:xfrm>
            <a:off x="4304765" y="4959634"/>
            <a:ext cx="577970" cy="310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7"/>
          <p:cNvSpPr/>
          <p:nvPr/>
        </p:nvSpPr>
        <p:spPr>
          <a:xfrm>
            <a:off x="957714" y="4346855"/>
            <a:ext cx="1300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EBR</a:t>
            </a:r>
            <a:endParaRPr lang="es-A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Igual que 8"/>
          <p:cNvSpPr/>
          <p:nvPr/>
        </p:nvSpPr>
        <p:spPr>
          <a:xfrm>
            <a:off x="2357580" y="4664990"/>
            <a:ext cx="547319" cy="33208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Rectángulo redondeado 9"/>
          <p:cNvSpPr/>
          <p:nvPr/>
        </p:nvSpPr>
        <p:spPr>
          <a:xfrm>
            <a:off x="7094567" y="4417091"/>
            <a:ext cx="2237362" cy="862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Permite OPTIMIZAR RECURSOS</a:t>
            </a:r>
            <a:endParaRPr lang="es-AR" dirty="0"/>
          </a:p>
        </p:txBody>
      </p:sp>
      <p:sp>
        <p:nvSpPr>
          <p:cNvPr id="18" name="Llaves 10"/>
          <p:cNvSpPr/>
          <p:nvPr/>
        </p:nvSpPr>
        <p:spPr>
          <a:xfrm>
            <a:off x="739302" y="4163438"/>
            <a:ext cx="6157609" cy="145914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 derecha 11"/>
          <p:cNvSpPr/>
          <p:nvPr/>
        </p:nvSpPr>
        <p:spPr>
          <a:xfrm>
            <a:off x="9373309" y="4711307"/>
            <a:ext cx="577970" cy="3105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redondeado 12"/>
          <p:cNvSpPr/>
          <p:nvPr/>
        </p:nvSpPr>
        <p:spPr>
          <a:xfrm>
            <a:off x="9992659" y="4306560"/>
            <a:ext cx="1846053" cy="110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MENORES COSTOS</a:t>
            </a:r>
            <a:endParaRPr lang="es-AR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952546"/>
            <a:ext cx="5370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747" cy="68441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9145" y="354517"/>
            <a:ext cx="458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Próximos desafíos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52546"/>
            <a:ext cx="5370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8369909"/>
              </p:ext>
            </p:extLst>
          </p:nvPr>
        </p:nvGraphicFramePr>
        <p:xfrm>
          <a:off x="1582220" y="1481739"/>
          <a:ext cx="8128000" cy="436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47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6747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 bwMode="gray">
          <a:xfrm>
            <a:off x="4256994" y="2417890"/>
            <a:ext cx="3702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bg1"/>
                </a:solidFill>
                <a:latin typeface="Optima" panose="020B0502050508020304" pitchFamily="34" charset="0"/>
              </a:rPr>
              <a:t>Muchas gracias</a:t>
            </a:r>
            <a:endParaRPr lang="es-AR" sz="4000" dirty="0">
              <a:solidFill>
                <a:schemeClr val="bg1"/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u="sng" dirty="0" smtClean="0"/>
              <a:t>Consecuencias y efectos del LA-FT</a:t>
            </a:r>
            <a:endParaRPr lang="es-AR" sz="28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000" dirty="0" smtClean="0"/>
              <a:t>Ningún país, economía o sector es inmune al delito de lavado de activos</a:t>
            </a:r>
          </a:p>
          <a:p>
            <a:r>
              <a:rPr lang="es-AR" sz="2000" dirty="0" smtClean="0"/>
              <a:t>El LA provoca efectos transversales perversos como: distribución del poder económico, afectación de integridad del sistema financiero, desarrollo social y humano, daños </a:t>
            </a:r>
            <a:r>
              <a:rPr lang="es-AR" sz="2000" dirty="0" err="1" smtClean="0"/>
              <a:t>reputacionales</a:t>
            </a:r>
            <a:endParaRPr lang="es-AR" sz="2000" dirty="0" smtClean="0"/>
          </a:p>
          <a:p>
            <a:endParaRPr lang="es-AR" dirty="0"/>
          </a:p>
        </p:txBody>
      </p:sp>
      <p:sp>
        <p:nvSpPr>
          <p:cNvPr id="5" name="Elipse 4"/>
          <p:cNvSpPr/>
          <p:nvPr/>
        </p:nvSpPr>
        <p:spPr>
          <a:xfrm>
            <a:off x="961292" y="3739662"/>
            <a:ext cx="1899139" cy="18756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Amenazas sociales</a:t>
            </a:r>
            <a:endParaRPr lang="es-AR" sz="1600" dirty="0"/>
          </a:p>
        </p:txBody>
      </p:sp>
      <p:sp>
        <p:nvSpPr>
          <p:cNvPr id="6" name="Elipse 5"/>
          <p:cNvSpPr/>
          <p:nvPr/>
        </p:nvSpPr>
        <p:spPr>
          <a:xfrm>
            <a:off x="5615354" y="3739662"/>
            <a:ext cx="1899139" cy="18756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Efectos Financieros</a:t>
            </a:r>
            <a:endParaRPr lang="es-AR" sz="1600" dirty="0"/>
          </a:p>
        </p:txBody>
      </p:sp>
      <p:sp>
        <p:nvSpPr>
          <p:cNvPr id="7" name="Elipse 6"/>
          <p:cNvSpPr/>
          <p:nvPr/>
        </p:nvSpPr>
        <p:spPr>
          <a:xfrm>
            <a:off x="3288323" y="3739662"/>
            <a:ext cx="1899139" cy="18756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Efectos económicos</a:t>
            </a:r>
            <a:endParaRPr lang="es-AR" sz="1600" dirty="0"/>
          </a:p>
        </p:txBody>
      </p:sp>
      <p:sp>
        <p:nvSpPr>
          <p:cNvPr id="8" name="Elipse 7"/>
          <p:cNvSpPr/>
          <p:nvPr/>
        </p:nvSpPr>
        <p:spPr>
          <a:xfrm>
            <a:off x="7942385" y="3739662"/>
            <a:ext cx="1893277" cy="18756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Costos </a:t>
            </a:r>
            <a:r>
              <a:rPr lang="es-AR" sz="1400" dirty="0" err="1" smtClean="0"/>
              <a:t>reputacionales</a:t>
            </a:r>
            <a:endParaRPr lang="es-AR" sz="14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10547839" y="3120170"/>
            <a:ext cx="1266092" cy="3259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Desarrollo </a:t>
            </a:r>
          </a:p>
          <a:p>
            <a:pPr algn="ctr"/>
            <a:r>
              <a:rPr lang="es-AR" dirty="0" smtClean="0"/>
              <a:t>del </a:t>
            </a:r>
          </a:p>
          <a:p>
            <a:pPr algn="ctr"/>
            <a:r>
              <a:rPr lang="es-AR" dirty="0" smtClean="0"/>
              <a:t>país</a:t>
            </a:r>
            <a:endParaRPr lang="es-AR" dirty="0"/>
          </a:p>
        </p:txBody>
      </p:sp>
      <p:sp>
        <p:nvSpPr>
          <p:cNvPr id="10" name="Flecha curvada hacia arriba 9"/>
          <p:cNvSpPr/>
          <p:nvPr/>
        </p:nvSpPr>
        <p:spPr>
          <a:xfrm>
            <a:off x="2227385" y="5649425"/>
            <a:ext cx="1723292" cy="8088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Flecha curvada hacia arriba 10"/>
          <p:cNvSpPr/>
          <p:nvPr/>
        </p:nvSpPr>
        <p:spPr>
          <a:xfrm>
            <a:off x="4634790" y="5663778"/>
            <a:ext cx="1723292" cy="8088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Flecha curvada hacia arriba 11"/>
          <p:cNvSpPr/>
          <p:nvPr/>
        </p:nvSpPr>
        <p:spPr>
          <a:xfrm>
            <a:off x="7070259" y="5684351"/>
            <a:ext cx="1723292" cy="7739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3" name="Igual que 12"/>
          <p:cNvSpPr/>
          <p:nvPr/>
        </p:nvSpPr>
        <p:spPr>
          <a:xfrm>
            <a:off x="9892812" y="4466493"/>
            <a:ext cx="597876" cy="42203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0" y="11633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+mn-lt"/>
              </a:rPr>
              <a:t>Contexto</a:t>
            </a:r>
            <a:endParaRPr lang="en-US" sz="28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50310" y="6298206"/>
            <a:ext cx="10515600" cy="477613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807978" y="1447750"/>
            <a:ext cx="2173285" cy="2081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CRIMEN ORGANIZADO</a:t>
            </a:r>
            <a:endParaRPr lang="en-US" dirty="0"/>
          </a:p>
        </p:txBody>
      </p:sp>
      <p:sp>
        <p:nvSpPr>
          <p:cNvPr id="8" name="Curved Down Arrow 7"/>
          <p:cNvSpPr/>
          <p:nvPr/>
        </p:nvSpPr>
        <p:spPr>
          <a:xfrm>
            <a:off x="2535223" y="459069"/>
            <a:ext cx="2631508" cy="1139181"/>
          </a:xfrm>
          <a:prstGeom prst="curvedDown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535" y="1928436"/>
            <a:ext cx="3022393" cy="1777239"/>
          </a:xfrm>
          <a:prstGeom prst="rect">
            <a:avLst/>
          </a:prstGeom>
        </p:spPr>
      </p:pic>
      <p:sp>
        <p:nvSpPr>
          <p:cNvPr id="10" name="Curved Up Arrow 9"/>
          <p:cNvSpPr/>
          <p:nvPr/>
        </p:nvSpPr>
        <p:spPr>
          <a:xfrm>
            <a:off x="5703720" y="3914788"/>
            <a:ext cx="2199470" cy="968959"/>
          </a:xfrm>
          <a:prstGeom prst="curvedUp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93976" y="1431549"/>
            <a:ext cx="2173285" cy="2081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ECONOMIA FORMAL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35535" y="2396828"/>
            <a:ext cx="189835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GANANCIAS DEL DELITO</a:t>
            </a:r>
          </a:p>
          <a:p>
            <a:pPr algn="ctr"/>
            <a:r>
              <a:rPr lang="en-US" sz="1600" dirty="0" smtClean="0"/>
              <a:t>PRECEDENTE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128452" y="2081952"/>
            <a:ext cx="2968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traves</a:t>
            </a:r>
            <a:r>
              <a:rPr lang="en-US" dirty="0" smtClean="0"/>
              <a:t> de: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Bancos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Desarrollos</a:t>
            </a:r>
            <a:r>
              <a:rPr lang="en-US" dirty="0" smtClean="0"/>
              <a:t> </a:t>
            </a:r>
            <a:r>
              <a:rPr lang="en-US" dirty="0" err="1" smtClean="0"/>
              <a:t>inmobiliaros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Sociedades</a:t>
            </a:r>
            <a:r>
              <a:rPr lang="en-US" dirty="0" smtClean="0"/>
              <a:t> off shore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hotelera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gastronómica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Juegos</a:t>
            </a:r>
            <a:r>
              <a:rPr lang="en-US" dirty="0" smtClean="0"/>
              <a:t> de </a:t>
            </a:r>
            <a:r>
              <a:rPr lang="en-US" dirty="0" err="1" smtClean="0"/>
              <a:t>azar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780" y="3530225"/>
            <a:ext cx="2968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Narcotráfico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Trata</a:t>
            </a:r>
            <a:r>
              <a:rPr lang="en-US" dirty="0" smtClean="0"/>
              <a:t> de personas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Contrabando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Armas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Asociación</a:t>
            </a:r>
            <a:r>
              <a:rPr lang="en-US" dirty="0" smtClean="0"/>
              <a:t> </a:t>
            </a:r>
            <a:r>
              <a:rPr lang="en-US" dirty="0" err="1" smtClean="0"/>
              <a:t>ilícita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Corrupción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2981263" y="5193677"/>
            <a:ext cx="5713905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TRILLONES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POR AÑO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del PBI MUNDIAL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82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8673" y="435331"/>
            <a:ext cx="9773106" cy="1143000"/>
          </a:xfrm>
        </p:spPr>
        <p:txBody>
          <a:bodyPr/>
          <a:lstStyle/>
          <a:p>
            <a:r>
              <a:rPr lang="es-AR" sz="2800" b="1" u="sng" dirty="0" smtClean="0">
                <a:solidFill>
                  <a:schemeClr val="tx1"/>
                </a:solidFill>
                <a:latin typeface="Calibri" charset="0"/>
              </a:rPr>
              <a:t>Grupo </a:t>
            </a:r>
            <a:r>
              <a:rPr lang="es-AR" sz="2800" b="1" u="sng" dirty="0">
                <a:solidFill>
                  <a:schemeClr val="tx1"/>
                </a:solidFill>
                <a:latin typeface="Calibri" charset="0"/>
              </a:rPr>
              <a:t>de Acción Financiera Internacional (GAFI)</a:t>
            </a:r>
            <a:endParaRPr lang="es-ES" sz="2800" b="1" u="sng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725283"/>
            <a:ext cx="11857567" cy="4934281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s-ES" sz="2200" dirty="0">
                <a:latin typeface="Calibri" charset="0"/>
              </a:rPr>
              <a:t> En 1989 nace en Paris el FATF-GAFI como el principal organismo </a:t>
            </a:r>
            <a:r>
              <a:rPr lang="es-ES" sz="2200" u="sng" dirty="0" err="1">
                <a:latin typeface="Calibri" charset="0"/>
              </a:rPr>
              <a:t>transgubernamental</a:t>
            </a:r>
            <a:r>
              <a:rPr lang="es-ES" sz="2200" dirty="0">
                <a:latin typeface="Calibri" charset="0"/>
              </a:rPr>
              <a:t> destinado a establecer una regulación de alcance global sobre el LD</a:t>
            </a:r>
            <a:r>
              <a:rPr lang="es-ES" sz="2200" b="1" dirty="0">
                <a:latin typeface="Calibri" charset="0"/>
              </a:rPr>
              <a:t>  </a:t>
            </a:r>
          </a:p>
          <a:p>
            <a:pPr lvl="1">
              <a:lnSpc>
                <a:spcPct val="90000"/>
              </a:lnSpc>
            </a:pPr>
            <a:endParaRPr lang="es-ES" sz="2200" b="1" dirty="0">
              <a:latin typeface="Calibri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2200" b="1" dirty="0">
                <a:latin typeface="Calibri" charset="0"/>
              </a:rPr>
              <a:t>		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2200" b="1" dirty="0">
                <a:latin typeface="Calibri" charset="0"/>
              </a:rPr>
              <a:t>				</a:t>
            </a:r>
            <a:r>
              <a:rPr lang="es-ES" sz="2200" b="1" dirty="0" smtClean="0">
                <a:latin typeface="Calibri" charset="0"/>
              </a:rPr>
              <a:t>              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2200" b="1" dirty="0">
                <a:latin typeface="Calibri" charset="0"/>
              </a:rPr>
              <a:t>	</a:t>
            </a:r>
            <a:r>
              <a:rPr lang="es-ES" sz="2200" b="1" dirty="0" smtClean="0">
                <a:latin typeface="Calibri" charset="0"/>
              </a:rPr>
              <a:t>				       40 Recomendaciones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s-ES" sz="2200" b="1" dirty="0">
              <a:latin typeface="Calibri" charset="0"/>
            </a:endParaRPr>
          </a:p>
          <a:p>
            <a:pPr lvl="1">
              <a:buFontTx/>
              <a:buChar char="•"/>
            </a:pPr>
            <a:r>
              <a:rPr lang="es-ES_tradnl" sz="2200" dirty="0">
                <a:latin typeface="Calibri" charset="0"/>
              </a:rPr>
              <a:t>Misión principal de GAFI: establecer estándares para promover la efectiva implementación de medidas legales, regulatorias y operativas para combatir el LA-FT</a:t>
            </a:r>
            <a:endParaRPr lang="es-ES" sz="2200" dirty="0">
              <a:latin typeface="Calibri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_tradnl" sz="2200" dirty="0" smtClean="0">
                <a:latin typeface="Calibri" charset="0"/>
              </a:rPr>
              <a:t>En </a:t>
            </a:r>
            <a:r>
              <a:rPr lang="es-ES_tradnl" sz="2200" dirty="0">
                <a:latin typeface="Calibri" charset="0"/>
              </a:rPr>
              <a:t>2001 los atentados del 11 S llevan al FATF-GAFI a ocuparse de la FT junto al </a:t>
            </a:r>
            <a:r>
              <a:rPr lang="es-ES_tradnl" sz="2200" dirty="0" smtClean="0">
                <a:latin typeface="Calibri" charset="0"/>
              </a:rPr>
              <a:t>LD</a:t>
            </a:r>
          </a:p>
          <a:p>
            <a:pPr lvl="1">
              <a:buFontTx/>
              <a:buChar char="•"/>
            </a:pPr>
            <a:r>
              <a:rPr lang="es-ES_tradnl" sz="2200" dirty="0" smtClean="0">
                <a:latin typeface="Calibri" charset="0"/>
              </a:rPr>
              <a:t>En </a:t>
            </a:r>
            <a:r>
              <a:rPr lang="es-ES_tradnl" sz="2200" dirty="0">
                <a:latin typeface="Calibri" charset="0"/>
              </a:rPr>
              <a:t>la actualidad tanto el sector público como el sector privado de la mayor parte de los países del mundo están alcanzados por el sistema de control y prevención de LD-FT</a:t>
            </a:r>
            <a:r>
              <a:rPr lang="es-ES_tradnl" sz="2200" dirty="0" smtClean="0">
                <a:latin typeface="Calibri" charset="0"/>
              </a:rPr>
              <a:t>.</a:t>
            </a:r>
          </a:p>
          <a:p>
            <a:pPr lvl="1">
              <a:buFontTx/>
              <a:buChar char="•"/>
            </a:pPr>
            <a:r>
              <a:rPr lang="es-ES_tradnl" sz="2200" dirty="0" smtClean="0">
                <a:latin typeface="Calibri" charset="0"/>
              </a:rPr>
              <a:t>Sistema de Evaluaciones Mutuas para controlar el cumplimiento de los estándares</a:t>
            </a:r>
          </a:p>
          <a:p>
            <a:pPr marL="457200" lvl="1" indent="0">
              <a:buNone/>
            </a:pPr>
            <a:endParaRPr lang="es-ES_tradnl" sz="22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s-ES" sz="2200" dirty="0">
              <a:latin typeface="Calibri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379769" y="2643923"/>
            <a:ext cx="468535" cy="646368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611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46981" y="1841128"/>
            <a:ext cx="2268959" cy="22697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AR" sz="1800" b="1" dirty="0">
                <a:cs typeface="Arial" charset="0"/>
              </a:rPr>
              <a:t>Sistema </a:t>
            </a:r>
          </a:p>
          <a:p>
            <a:pPr algn="ctr"/>
            <a:r>
              <a:rPr lang="es-AR" sz="1800" b="1" dirty="0">
                <a:cs typeface="Arial" charset="0"/>
              </a:rPr>
              <a:t>Preventivo</a:t>
            </a:r>
          </a:p>
          <a:p>
            <a:pPr algn="ctr"/>
            <a:r>
              <a:rPr lang="es-AR" sz="1800" b="1" dirty="0">
                <a:cs typeface="Arial" charset="0"/>
              </a:rPr>
              <a:t>(S. Obligados)</a:t>
            </a:r>
            <a:r>
              <a:rPr lang="es-AR" sz="1800" dirty="0">
                <a:cs typeface="Arial" charset="0"/>
              </a:rPr>
              <a:t> </a:t>
            </a:r>
            <a:endParaRPr lang="es-ES" sz="1800" dirty="0">
              <a:cs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59477" y="1906598"/>
            <a:ext cx="2365961" cy="234871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AR" sz="1800" b="1" dirty="0">
                <a:cs typeface="Arial" charset="0"/>
              </a:rPr>
              <a:t>Inteligencia </a:t>
            </a:r>
          </a:p>
          <a:p>
            <a:pPr algn="ctr"/>
            <a:r>
              <a:rPr lang="es-AR" sz="1800" b="1" dirty="0">
                <a:cs typeface="Arial" charset="0"/>
              </a:rPr>
              <a:t>(UIF)</a:t>
            </a:r>
            <a:endParaRPr lang="es-ES" sz="1800" b="1" dirty="0">
              <a:cs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888627" y="1873068"/>
            <a:ext cx="2276170" cy="220584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AR" sz="1800" b="1" dirty="0">
                <a:cs typeface="Arial" charset="0"/>
              </a:rPr>
              <a:t>Sistema </a:t>
            </a:r>
          </a:p>
          <a:p>
            <a:pPr algn="ctr"/>
            <a:r>
              <a:rPr lang="es-AR" sz="1800" b="1" dirty="0">
                <a:cs typeface="Arial" charset="0"/>
              </a:rPr>
              <a:t>Represivo</a:t>
            </a:r>
          </a:p>
          <a:p>
            <a:pPr algn="ctr"/>
            <a:r>
              <a:rPr lang="es-AR" sz="1800" b="1" dirty="0">
                <a:cs typeface="Arial" charset="0"/>
              </a:rPr>
              <a:t>(Juez/Fiscal)</a:t>
            </a:r>
            <a:endParaRPr lang="es-ES" sz="1800" b="1" dirty="0">
              <a:cs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364290" y="2975989"/>
            <a:ext cx="1093679" cy="576263"/>
          </a:xfrm>
          <a:prstGeom prst="rightArrow">
            <a:avLst>
              <a:gd name="adj1" fmla="val 50000"/>
              <a:gd name="adj2" fmla="val 375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63799" y="2975989"/>
            <a:ext cx="1001370" cy="574675"/>
          </a:xfrm>
          <a:prstGeom prst="rightArrow">
            <a:avLst>
              <a:gd name="adj1" fmla="val 50000"/>
              <a:gd name="adj2" fmla="val 344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93424" y="411085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7745" y="4903015"/>
            <a:ext cx="30041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000" dirty="0">
                <a:latin typeface="Calibri" charset="0"/>
              </a:rPr>
              <a:t>Recibe, analiza y </a:t>
            </a:r>
            <a:r>
              <a:rPr lang="es-AR" sz="2000" dirty="0" smtClean="0">
                <a:latin typeface="Calibri" charset="0"/>
              </a:rPr>
              <a:t>disemina </a:t>
            </a:r>
            <a:r>
              <a:rPr lang="es-AR" sz="2000" dirty="0">
                <a:latin typeface="Calibri" charset="0"/>
              </a:rPr>
              <a:t>información</a:t>
            </a:r>
            <a:endParaRPr lang="es-ES" sz="2000" dirty="0">
              <a:latin typeface="Calibri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067884" y="4255314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0026712" y="4183876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2986" y="4903014"/>
            <a:ext cx="360468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Calibri" charset="0"/>
                <a:cs typeface="Arial" charset="0"/>
              </a:rPr>
              <a:t>Se les traslada parte del </a:t>
            </a:r>
          </a:p>
          <a:p>
            <a:r>
              <a:rPr lang="es-AR" sz="2000" dirty="0" smtClean="0">
                <a:latin typeface="Calibri" charset="0"/>
                <a:cs typeface="Arial" charset="0"/>
              </a:rPr>
              <a:t>poder de policía (Estado </a:t>
            </a:r>
          </a:p>
          <a:p>
            <a:r>
              <a:rPr lang="es-AR" sz="2000" dirty="0" smtClean="0">
                <a:latin typeface="Calibri" charset="0"/>
                <a:cs typeface="Arial" charset="0"/>
              </a:rPr>
              <a:t>no puede estar presente en todos los actos jurídicos c/contenido patrimonial).</a:t>
            </a:r>
            <a:endParaRPr lang="es-ES" sz="2000" dirty="0">
              <a:latin typeface="Calibri" charset="0"/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229139" y="4964570"/>
            <a:ext cx="3790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000" dirty="0">
                <a:latin typeface="Calibri" charset="0"/>
              </a:rPr>
              <a:t>Investiga y eventualmente condena por delitos de LD/FT</a:t>
            </a:r>
            <a:endParaRPr lang="es-ES" sz="2000" dirty="0">
              <a:latin typeface="Calibri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43485" y="1288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b="1" u="sng" dirty="0" smtClean="0"/>
          </a:p>
          <a:p>
            <a:pPr marL="0" indent="0">
              <a:buNone/>
            </a:pPr>
            <a:r>
              <a:rPr lang="es-AR" b="1" u="sng" dirty="0" smtClean="0"/>
              <a:t>Modelo </a:t>
            </a:r>
            <a:r>
              <a:rPr lang="es-AR" b="1" u="sng" dirty="0" smtClean="0"/>
              <a:t>de </a:t>
            </a:r>
            <a:r>
              <a:rPr lang="es-AR" b="1" u="sng" dirty="0" smtClean="0"/>
              <a:t>sistema </a:t>
            </a:r>
            <a:r>
              <a:rPr lang="es-AR" b="1" u="sng" dirty="0" smtClean="0"/>
              <a:t>de PLA-FT del GAFI  </a:t>
            </a:r>
            <a:endParaRPr lang="es-AR" b="1" u="sng" dirty="0"/>
          </a:p>
        </p:txBody>
      </p:sp>
    </p:spTree>
    <p:extLst>
      <p:ext uri="{BB962C8B-B14F-4D97-AF65-F5344CB8AC3E}">
        <p14:creationId xmlns:p14="http://schemas.microsoft.com/office/powerpoint/2010/main" val="18421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580184" y="2157045"/>
            <a:ext cx="4466493" cy="347003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CUMPLIDOR DE NORMAS PARA “AUTO-BLINDARSE” ANTE POSIBLES AMENAZAS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u="sng" dirty="0" smtClean="0">
                <a:latin typeface="+mn-lt"/>
              </a:rPr>
              <a:t>Doble ROL  del </a:t>
            </a:r>
            <a:r>
              <a:rPr lang="es-AR" sz="2800" b="1" u="sng" dirty="0">
                <a:latin typeface="+mn-lt"/>
              </a:rPr>
              <a:t>S</a:t>
            </a:r>
            <a:r>
              <a:rPr lang="es-AR" sz="2800" b="1" u="sng" dirty="0" smtClean="0">
                <a:latin typeface="+mn-lt"/>
              </a:rPr>
              <a:t>ujeto Obligado </a:t>
            </a:r>
            <a:endParaRPr lang="es-AR" sz="2800" b="1" u="sng" dirty="0"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547446" y="2157046"/>
            <a:ext cx="4513385" cy="3470031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COLABORADOR DE LA UIF</a:t>
            </a:r>
          </a:p>
          <a:p>
            <a:pPr algn="ctr"/>
            <a:r>
              <a:rPr lang="es-A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PROVEEDOR DE INFORMACIÓN</a:t>
            </a:r>
            <a:endParaRPr lang="es-A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90987" y="1296989"/>
            <a:ext cx="10346426" cy="493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AR" altLang="es-AR" sz="2200" dirty="0" smtClean="0">
                <a:latin typeface="Calibri" panose="020F0502020204030204" pitchFamily="34" charset="0"/>
              </a:rPr>
              <a:t>Ley 25.246 sobre LD (2000)</a:t>
            </a:r>
          </a:p>
          <a:p>
            <a:pPr>
              <a:lnSpc>
                <a:spcPct val="80000"/>
              </a:lnSpc>
            </a:pPr>
            <a:r>
              <a:rPr lang="es-ES_tradnl" altLang="es-AR" sz="2200" dirty="0" smtClean="0">
                <a:latin typeface="Calibri" panose="020F0502020204030204" pitchFamily="34" charset="0"/>
              </a:rPr>
              <a:t>Ley 26.268 sobre FT (2007) </a:t>
            </a:r>
            <a:endParaRPr lang="es-AR" altLang="es-AR" sz="22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s-AR" altLang="es-AR" sz="2200" dirty="0" smtClean="0">
                <a:latin typeface="Calibri" panose="020F0502020204030204" pitchFamily="34" charset="0"/>
              </a:rPr>
              <a:t>Octubre 2010               Evaluación GAFI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altLang="es-AR" sz="2200" dirty="0" smtClean="0">
                <a:latin typeface="Calibri" panose="020F0502020204030204" pitchFamily="34" charset="0"/>
              </a:rPr>
              <a:t>		                            Tercera Ronda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AR" altLang="es-AR" sz="2200" dirty="0" smtClean="0">
                <a:latin typeface="Calibri" panose="020F0502020204030204" pitchFamily="34" charset="0"/>
              </a:rPr>
              <a:t>				(Período 2004-2009)</a:t>
            </a:r>
          </a:p>
          <a:p>
            <a:pPr>
              <a:lnSpc>
                <a:spcPct val="80000"/>
              </a:lnSpc>
            </a:pPr>
            <a:endParaRPr lang="es-AR" altLang="es-AR" sz="22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s-AR" altLang="es-AR" sz="22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s-AR" altLang="es-AR" sz="22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s-AR" altLang="es-AR" sz="2200" dirty="0" smtClean="0">
                <a:latin typeface="Calibri" panose="020F0502020204030204" pitchFamily="34" charset="0"/>
              </a:rPr>
              <a:t>Nuevo Rol de la UIF (multas e inspecciones)</a:t>
            </a:r>
          </a:p>
          <a:p>
            <a:pPr>
              <a:lnSpc>
                <a:spcPct val="80000"/>
              </a:lnSpc>
            </a:pPr>
            <a:r>
              <a:rPr lang="es-AR" altLang="es-AR" sz="2200" dirty="0" smtClean="0">
                <a:latin typeface="Calibri" panose="020F0502020204030204" pitchFamily="34" charset="0"/>
              </a:rPr>
              <a:t>Más de 120 Resoluciones UIF regulando sujetos obligados</a:t>
            </a:r>
          </a:p>
          <a:p>
            <a:pPr>
              <a:lnSpc>
                <a:spcPct val="80000"/>
              </a:lnSpc>
            </a:pPr>
            <a:r>
              <a:rPr lang="es-AR" altLang="es-AR" sz="2200" b="1" u="sng" dirty="0" smtClean="0">
                <a:latin typeface="Calibri" panose="020F0502020204030204" pitchFamily="34" charset="0"/>
              </a:rPr>
              <a:t>Ley 26.683</a:t>
            </a:r>
            <a:r>
              <a:rPr lang="es-AR" altLang="es-AR" sz="2200" dirty="0" smtClean="0">
                <a:latin typeface="Calibri" panose="020F0502020204030204" pitchFamily="34" charset="0"/>
              </a:rPr>
              <a:t>: Ley modificatoria del actual régimen de prevención de lavado de activos y financiación del terrorismo. </a:t>
            </a:r>
            <a:endParaRPr lang="es-ES" altLang="es-AR" sz="22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379487" y="153989"/>
            <a:ext cx="10037792" cy="1143000"/>
          </a:xfrm>
        </p:spPr>
        <p:txBody>
          <a:bodyPr/>
          <a:lstStyle/>
          <a:p>
            <a:r>
              <a:rPr lang="es-AR" altLang="es-AR" sz="2800" b="1" u="sng" dirty="0">
                <a:latin typeface="Calibri" panose="020F0502020204030204" pitchFamily="34" charset="0"/>
              </a:rPr>
              <a:t>Régimen Legal LD-FT: </a:t>
            </a:r>
            <a:r>
              <a:rPr lang="es-AR" altLang="es-AR" sz="2800" b="1" u="sng" dirty="0" smtClean="0">
                <a:latin typeface="Calibri" panose="020F0502020204030204" pitchFamily="34" charset="0"/>
              </a:rPr>
              <a:t>Contexto Argentino y evaluación GAFI</a:t>
            </a:r>
            <a:endParaRPr lang="es-ES" altLang="es-AR" sz="2800" b="1" u="sng" dirty="0">
              <a:latin typeface="Calibri" panose="020F050202020403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466924" y="2135319"/>
            <a:ext cx="661866" cy="304670"/>
          </a:xfrm>
          <a:prstGeom prst="rightArrow">
            <a:avLst>
              <a:gd name="adj1" fmla="val 50000"/>
              <a:gd name="adj2" fmla="val 377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s-A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7522" y="3745966"/>
            <a:ext cx="2089150" cy="5032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es-AR" sz="2400" dirty="0">
                <a:latin typeface="Calibri" panose="020F0502020204030204" pitchFamily="34" charset="0"/>
              </a:rPr>
              <a:t>Consecuencias</a:t>
            </a:r>
            <a:endParaRPr lang="es-ES" altLang="es-AR" sz="24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89754" y="1631950"/>
            <a:ext cx="3348038" cy="172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b="1" dirty="0"/>
              <a:t>- 2 R. cumplidas</a:t>
            </a:r>
          </a:p>
          <a:p>
            <a:r>
              <a:rPr lang="es-AR" altLang="es-AR" b="1" dirty="0"/>
              <a:t>- 26 parcialmente cumplidas</a:t>
            </a:r>
          </a:p>
          <a:p>
            <a:r>
              <a:rPr lang="es-AR" altLang="es-AR" b="1" dirty="0"/>
              <a:t>- 20 no cumplidas</a:t>
            </a:r>
          </a:p>
          <a:p>
            <a:r>
              <a:rPr lang="es-AR" altLang="es-AR" b="1" dirty="0"/>
              <a:t>- 1 mayormente cumplida</a:t>
            </a:r>
            <a:r>
              <a:rPr lang="es-AR" altLang="es-AR" dirty="0"/>
              <a:t>.</a:t>
            </a:r>
            <a:endParaRPr lang="es-ES" altLang="es-AR" dirty="0"/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6211108" y="1595438"/>
            <a:ext cx="73025" cy="1800225"/>
          </a:xfrm>
          <a:prstGeom prst="leftBrace">
            <a:avLst>
              <a:gd name="adj1" fmla="val 2054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7984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7646207"/>
              </p:ext>
            </p:extLst>
          </p:nvPr>
        </p:nvGraphicFramePr>
        <p:xfrm>
          <a:off x="1359140" y="1457864"/>
          <a:ext cx="8128000" cy="480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2303253" y="1087112"/>
            <a:ext cx="1777042" cy="137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Faz preventiva </a:t>
            </a:r>
            <a:endParaRPr lang="es-AR" dirty="0"/>
          </a:p>
        </p:txBody>
      </p:sp>
      <p:sp>
        <p:nvSpPr>
          <p:cNvPr id="7" name="Elipse 6"/>
          <p:cNvSpPr/>
          <p:nvPr/>
        </p:nvSpPr>
        <p:spPr>
          <a:xfrm>
            <a:off x="8298611" y="5085180"/>
            <a:ext cx="1777042" cy="1371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Faz coercitiva</a:t>
            </a:r>
            <a:endParaRPr lang="es-AR" dirty="0"/>
          </a:p>
        </p:txBody>
      </p:sp>
      <p:sp>
        <p:nvSpPr>
          <p:cNvPr id="12" name="Llamada de flecha a la izquierda 11"/>
          <p:cNvSpPr/>
          <p:nvPr/>
        </p:nvSpPr>
        <p:spPr>
          <a:xfrm>
            <a:off x="8243398" y="2443616"/>
            <a:ext cx="2799455" cy="1767134"/>
          </a:xfrm>
          <a:prstGeom prst="lef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ROS</a:t>
            </a:r>
          </a:p>
          <a:p>
            <a:pPr algn="ctr"/>
            <a:r>
              <a:rPr lang="es-AR" sz="1600" b="1" dirty="0" smtClean="0"/>
              <a:t>RSM</a:t>
            </a:r>
          </a:p>
          <a:p>
            <a:pPr algn="ctr"/>
            <a:r>
              <a:rPr lang="es-AR" sz="1600" b="1" dirty="0" smtClean="0"/>
              <a:t>IOF</a:t>
            </a:r>
          </a:p>
          <a:p>
            <a:pPr algn="ctr"/>
            <a:r>
              <a:rPr lang="es-AR" sz="1600" b="1" dirty="0" smtClean="0"/>
              <a:t>Bases de datos</a:t>
            </a:r>
          </a:p>
          <a:p>
            <a:pPr algn="ctr"/>
            <a:r>
              <a:rPr lang="es-AR" sz="1600" b="1" dirty="0" smtClean="0"/>
              <a:t>Organismos</a:t>
            </a:r>
            <a:endParaRPr lang="es-AR" sz="16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449374" y="1311545"/>
            <a:ext cx="7647176" cy="462492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4818710" y="3172788"/>
            <a:ext cx="1302588" cy="13370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UIF</a:t>
            </a:r>
            <a:endParaRPr lang="es-AR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170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UIF: </a:t>
            </a:r>
            <a:r>
              <a:rPr lang="en-US" sz="2800" dirty="0" err="1" smtClean="0">
                <a:latin typeface="+mn-lt"/>
              </a:rPr>
              <a:t>Órbitas</a:t>
            </a:r>
            <a:r>
              <a:rPr lang="en-US" sz="2800" dirty="0" smtClean="0">
                <a:latin typeface="+mn-lt"/>
              </a:rPr>
              <a:t> de </a:t>
            </a:r>
            <a:r>
              <a:rPr lang="en-US" sz="2800" dirty="0" err="1" smtClean="0">
                <a:latin typeface="+mn-lt"/>
              </a:rPr>
              <a:t>actuación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952546"/>
            <a:ext cx="5370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07283" y="2070860"/>
            <a:ext cx="114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747" cy="684413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11350456"/>
              </p:ext>
            </p:extLst>
          </p:nvPr>
        </p:nvGraphicFramePr>
        <p:xfrm>
          <a:off x="919889" y="1666955"/>
          <a:ext cx="10827291" cy="466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0" y="952546"/>
            <a:ext cx="5370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3"/>
          <p:cNvSpPr txBox="1"/>
          <p:nvPr/>
        </p:nvSpPr>
        <p:spPr>
          <a:xfrm>
            <a:off x="399144" y="354517"/>
            <a:ext cx="683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Objetivos estratégicos: evolución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5045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UIF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UIF" id="{DBBC7945-3F77-4F0D-9C67-83EC4BF46F47}" vid="{BA2B6B69-04A9-4082-A204-8713D8B996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UIF</Template>
  <TotalTime>710</TotalTime>
  <Words>582</Words>
  <Application>Microsoft Office PowerPoint</Application>
  <PresentationFormat>Panorámica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Optima</vt:lpstr>
      <vt:lpstr>Wingdings</vt:lpstr>
      <vt:lpstr>Presentación UIF</vt:lpstr>
      <vt:lpstr>Presentación de PowerPoint</vt:lpstr>
      <vt:lpstr>Consecuencias y efectos del LA-FT</vt:lpstr>
      <vt:lpstr>Contexto</vt:lpstr>
      <vt:lpstr>Grupo de Acción Financiera Internacional (GAFI)</vt:lpstr>
      <vt:lpstr>Presentación de PowerPoint</vt:lpstr>
      <vt:lpstr>Doble ROL  del Sujeto Obligado </vt:lpstr>
      <vt:lpstr>Régimen Legal LD-FT: Contexto Argentino y evaluación GAFI</vt:lpstr>
      <vt:lpstr>UIF: Órbitas de actuación </vt:lpstr>
      <vt:lpstr>Presentación de PowerPoint</vt:lpstr>
      <vt:lpstr>Presentación de PowerPoint</vt:lpstr>
      <vt:lpstr>Cambio de paradigma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Celeste Plee</dc:creator>
  <cp:lastModifiedBy>Plee Maria Celeste</cp:lastModifiedBy>
  <cp:revision>54</cp:revision>
  <cp:lastPrinted>2017-06-28T22:57:53Z</cp:lastPrinted>
  <dcterms:created xsi:type="dcterms:W3CDTF">2017-06-28T18:58:00Z</dcterms:created>
  <dcterms:modified xsi:type="dcterms:W3CDTF">2018-08-02T20:17:55Z</dcterms:modified>
</cp:coreProperties>
</file>