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28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00552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0048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98259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53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52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2696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595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6980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7730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79666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365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F811-5A0D-4344-8289-3FA16B797EF1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C96B-3A03-4D89-A41B-0B5086CB833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225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86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r>
              <a:rPr lang="es-ES" sz="3800" u="sng" dirty="0" smtClean="0">
                <a:latin typeface="Bookman Old Style" panose="02050604050505020204" pitchFamily="18" charset="0"/>
              </a:rPr>
              <a:t>FACULTADES </a:t>
            </a:r>
            <a:r>
              <a:rPr lang="es-ES" sz="3800" u="sng" dirty="0">
                <a:latin typeface="Bookman Old Style" panose="02050604050505020204" pitchFamily="18" charset="0"/>
              </a:rPr>
              <a:t>del BENEFICIARIO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 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Ejercen acciones en defensa de los bienes cuando el fiduciario no las ejerciese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  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-Pedir la remoción del fiduciario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 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                       con citación del fiduciante (1678 a)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 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-Exigir la rendición de cuentas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                          (1675)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 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-Pueden ceder su derecho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                    (1671 último párrafo)         salvo disposición 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                                                               en contrario del 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                                                               </a:t>
            </a:r>
            <a:r>
              <a:rPr lang="es-ES" sz="3800" dirty="0" smtClean="0">
                <a:latin typeface="Bookman Old Style" panose="02050604050505020204" pitchFamily="18" charset="0"/>
              </a:rPr>
              <a:t>fiduciante                       </a:t>
            </a:r>
          </a:p>
          <a:p>
            <a:pPr marL="0" indent="0">
              <a:buNone/>
            </a:pPr>
            <a:r>
              <a:rPr lang="es-ES" sz="3800" dirty="0">
                <a:latin typeface="Bookman Old Style" panose="02050604050505020204" pitchFamily="18" charset="0"/>
              </a:rPr>
              <a:t> </a:t>
            </a:r>
            <a:r>
              <a:rPr lang="es-ES" sz="3800" dirty="0" smtClean="0">
                <a:latin typeface="Bookman Old Style" panose="02050604050505020204" pitchFamily="18" charset="0"/>
              </a:rPr>
              <a:t>                                                                     (</a:t>
            </a:r>
            <a:r>
              <a:rPr lang="es-ES" sz="3800" dirty="0">
                <a:latin typeface="Bookman Old Style" panose="02050604050505020204" pitchFamily="18" charset="0"/>
              </a:rPr>
              <a:t>fideicomiso donativos)</a:t>
            </a:r>
            <a:endParaRPr lang="es-AR" sz="3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411760" y="206769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139952" y="415592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51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Dominio </a:t>
            </a:r>
            <a:r>
              <a:rPr lang="es-ES" dirty="0">
                <a:latin typeface="Bookman Old Style" panose="02050604050505020204" pitchFamily="18" charset="0"/>
              </a:rPr>
              <a:t>Fiduciario (1701</a:t>
            </a:r>
            <a:r>
              <a:rPr lang="es-ES" dirty="0" smtClean="0">
                <a:latin typeface="Bookman Old Style" panose="02050604050505020204" pitchFamily="18" charset="0"/>
              </a:rPr>
              <a:t>)</a:t>
            </a: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Temporario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       Se aplican Capítulo I y III     (1702)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   </a:t>
            </a:r>
            <a:r>
              <a:rPr lang="es-ES" dirty="0">
                <a:latin typeface="Bookman Old Style" panose="02050604050505020204" pitchFamily="18" charset="0"/>
              </a:rPr>
              <a:t>Libro IV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</a:t>
            </a:r>
            <a:r>
              <a:rPr lang="es-ES" dirty="0" smtClean="0">
                <a:latin typeface="Bookman Old Style" panose="02050604050505020204" pitchFamily="18" charset="0"/>
              </a:rPr>
              <a:t>   Disposiciones </a:t>
            </a:r>
            <a:r>
              <a:rPr lang="es-ES" dirty="0">
                <a:latin typeface="Bookman Old Style" panose="02050604050505020204" pitchFamily="18" charset="0"/>
              </a:rPr>
              <a:t>generales    </a:t>
            </a:r>
            <a:r>
              <a:rPr lang="es-ES" dirty="0" smtClean="0">
                <a:latin typeface="Bookman Old Style" panose="02050604050505020204" pitchFamily="18" charset="0"/>
              </a:rPr>
              <a:t> </a:t>
            </a:r>
            <a:r>
              <a:rPr lang="es-ES" dirty="0">
                <a:latin typeface="Bookman Old Style" panose="02050604050505020204" pitchFamily="18" charset="0"/>
              </a:rPr>
              <a:t>Dominio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</a:t>
            </a:r>
            <a:r>
              <a:rPr lang="es-ES" dirty="0" smtClean="0">
                <a:latin typeface="Bookman Old Style" panose="02050604050505020204" pitchFamily="18" charset="0"/>
              </a:rPr>
              <a:t>   de </a:t>
            </a:r>
            <a:r>
              <a:rPr lang="es-ES" dirty="0">
                <a:latin typeface="Bookman Old Style" panose="02050604050505020204" pitchFamily="18" charset="0"/>
              </a:rPr>
              <a:t>los derechos reales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547664" y="1131590"/>
            <a:ext cx="21602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123728" y="1851670"/>
            <a:ext cx="36004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63888" y="2715766"/>
            <a:ext cx="36004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5364088" y="2736655"/>
            <a:ext cx="1440160" cy="411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3419872" y="3723878"/>
            <a:ext cx="50405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950371" y="3651870"/>
            <a:ext cx="1421829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11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Art</a:t>
            </a:r>
            <a:r>
              <a:rPr lang="es-ES" dirty="0">
                <a:latin typeface="Bookman Old Style" panose="02050604050505020204" pitchFamily="18" charset="0"/>
              </a:rPr>
              <a:t>. 1964         Dominio imperfecto         Revocable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          Fiduciario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    Desmembrado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                                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     Capítulo </a:t>
            </a:r>
            <a:r>
              <a:rPr lang="es-ES" dirty="0">
                <a:latin typeface="Bookman Old Style" panose="02050604050505020204" pitchFamily="18" charset="0"/>
              </a:rPr>
              <a:t>31 del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</a:t>
            </a:r>
            <a:r>
              <a:rPr lang="es-ES" dirty="0">
                <a:latin typeface="Bookman Old Style" panose="02050604050505020204" pitchFamily="18" charset="0"/>
              </a:rPr>
              <a:t>Título IV – Libro III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691680" y="915566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652120" y="915566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876256" y="1203598"/>
            <a:ext cx="36004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6876256" y="1203598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 rot="5400000">
            <a:off x="7020272" y="2859782"/>
            <a:ext cx="1512168" cy="108012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96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4000" dirty="0" smtClean="0">
                <a:latin typeface="Bookman Old Style" panose="02050604050505020204" pitchFamily="18" charset="0"/>
              </a:rPr>
              <a:t>Se </a:t>
            </a:r>
            <a:r>
              <a:rPr lang="es-ES" sz="4000" u="sng" dirty="0">
                <a:latin typeface="Bookman Old Style" panose="02050604050505020204" pitchFamily="18" charset="0"/>
              </a:rPr>
              <a:t>trata</a:t>
            </a:r>
            <a:r>
              <a:rPr lang="es-ES" sz="4000" dirty="0">
                <a:latin typeface="Bookman Old Style" panose="02050604050505020204" pitchFamily="18" charset="0"/>
              </a:rPr>
              <a:t> de una PROPIEDAD TRANSITORIA         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      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 smtClean="0">
                <a:latin typeface="Bookman Old Style" panose="02050604050505020204" pitchFamily="18" charset="0"/>
              </a:rPr>
              <a:t>          </a:t>
            </a:r>
            <a:r>
              <a:rPr lang="es-ES" sz="4000" dirty="0">
                <a:latin typeface="Bookman Old Style" panose="02050604050505020204" pitchFamily="18" charset="0"/>
              </a:rPr>
              <a:t>Carece de contenido económico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 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 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sz="4000" dirty="0">
                <a:latin typeface="Bookman Old Style" panose="02050604050505020204" pitchFamily="18" charset="0"/>
              </a:rPr>
              <a:t/>
            </a:r>
            <a:br>
              <a:rPr lang="es-AR" sz="4000" dirty="0">
                <a:latin typeface="Bookman Old Style" panose="02050604050505020204" pitchFamily="18" charset="0"/>
              </a:rPr>
            </a:br>
            <a:r>
              <a:rPr lang="es-ES" sz="4000" dirty="0">
                <a:latin typeface="Bookman Old Style" panose="02050604050505020204" pitchFamily="18" charset="0"/>
              </a:rPr>
              <a:t>          El fiduciario no tiene         </a:t>
            </a:r>
            <a:r>
              <a:rPr lang="es-ES" sz="4000" dirty="0" err="1">
                <a:latin typeface="Bookman Old Style" panose="02050604050505020204" pitchFamily="18" charset="0"/>
              </a:rPr>
              <a:t>ius</a:t>
            </a:r>
            <a:r>
              <a:rPr lang="es-ES" sz="4000" dirty="0">
                <a:latin typeface="Bookman Old Style" panose="02050604050505020204" pitchFamily="18" charset="0"/>
              </a:rPr>
              <a:t> </a:t>
            </a:r>
            <a:r>
              <a:rPr lang="es-ES" sz="4000" dirty="0" err="1">
                <a:latin typeface="Bookman Old Style" panose="02050604050505020204" pitchFamily="18" charset="0"/>
              </a:rPr>
              <a:t>fruendi</a:t>
            </a:r>
            <a:r>
              <a:rPr lang="es-ES" sz="4000" dirty="0">
                <a:latin typeface="Bookman Old Style" panose="02050604050505020204" pitchFamily="18" charset="0"/>
              </a:rPr>
              <a:t>        </a:t>
            </a:r>
            <a:r>
              <a:rPr lang="es-ES" sz="4000" dirty="0" smtClean="0">
                <a:latin typeface="Bookman Old Style" panose="02050604050505020204" pitchFamily="18" charset="0"/>
              </a:rPr>
              <a:t> 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                                                                           </a:t>
            </a:r>
            <a:r>
              <a:rPr lang="es-ES" sz="4000" dirty="0" smtClean="0">
                <a:latin typeface="Bookman Old Style" panose="02050604050505020204" pitchFamily="18" charset="0"/>
              </a:rPr>
              <a:t> 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                                                                       </a:t>
            </a:r>
            <a:endParaRPr lang="es-AR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Bookman Old Style" panose="02050604050505020204" pitchFamily="18" charset="0"/>
              </a:rPr>
              <a:t>                                                      </a:t>
            </a:r>
            <a:r>
              <a:rPr lang="es-ES" sz="4000" dirty="0" err="1">
                <a:latin typeface="Bookman Old Style" panose="02050604050505020204" pitchFamily="18" charset="0"/>
              </a:rPr>
              <a:t>ius</a:t>
            </a:r>
            <a:r>
              <a:rPr lang="es-ES" sz="4000" dirty="0">
                <a:latin typeface="Bookman Old Style" panose="02050604050505020204" pitchFamily="18" charset="0"/>
              </a:rPr>
              <a:t> </a:t>
            </a:r>
            <a:r>
              <a:rPr lang="es-ES" sz="4000" dirty="0" err="1">
                <a:latin typeface="Bookman Old Style" panose="02050604050505020204" pitchFamily="18" charset="0"/>
              </a:rPr>
              <a:t>abutendi</a:t>
            </a:r>
            <a:r>
              <a:rPr lang="es-ES" sz="4000" dirty="0">
                <a:latin typeface="Bookman Old Style" panose="02050604050505020204" pitchFamily="18" charset="0"/>
              </a:rPr>
              <a:t>                     </a:t>
            </a:r>
            <a:r>
              <a:rPr lang="es-ES" dirty="0"/>
              <a:t>            </a:t>
            </a:r>
            <a:endParaRPr lang="es-AR" dirty="0"/>
          </a:p>
          <a:p>
            <a:pPr marL="0" indent="0">
              <a:buNone/>
            </a:pPr>
            <a:r>
              <a:rPr lang="es-ES" dirty="0" smtClean="0"/>
              <a:t>                                                                                    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403648" y="1203598"/>
            <a:ext cx="36004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907704" y="2211710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995936" y="3291830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995936" y="3291830"/>
            <a:ext cx="72008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8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TRANSMISIÓN </a:t>
            </a:r>
            <a:r>
              <a:rPr lang="es-ES" dirty="0">
                <a:latin typeface="Bookman Old Style" panose="02050604050505020204" pitchFamily="18" charset="0"/>
              </a:rPr>
              <a:t>DE LOS BIENES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NO ES CONSTITUTIVA DEL CONTRATO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     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</a:t>
            </a:r>
            <a:r>
              <a:rPr lang="es-ES" dirty="0">
                <a:latin typeface="Bookman Old Style" panose="02050604050505020204" pitchFamily="18" charset="0"/>
              </a:rPr>
              <a:t>DEFINICION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                                       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 </a:t>
            </a:r>
            <a:r>
              <a:rPr lang="es-ES" dirty="0">
                <a:latin typeface="Bookman Old Style" panose="02050604050505020204" pitchFamily="18" charset="0"/>
              </a:rPr>
              <a:t>ART. 1666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043608" y="1491630"/>
            <a:ext cx="72008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86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TITULO</a:t>
            </a:r>
            <a:r>
              <a:rPr lang="es-ES" dirty="0">
                <a:latin typeface="Bookman Old Style" panose="02050604050505020204" pitchFamily="18" charset="0"/>
              </a:rPr>
              <a:t>:    </a:t>
            </a:r>
            <a:r>
              <a:rPr lang="es-ES" dirty="0" smtClean="0">
                <a:latin typeface="Bookman Old Style" panose="02050604050505020204" pitchFamily="18" charset="0"/>
              </a:rPr>
              <a:t> C</a:t>
            </a:r>
            <a:r>
              <a:rPr lang="es-ES" dirty="0">
                <a:latin typeface="Bookman Old Style" panose="02050604050505020204" pitchFamily="18" charset="0"/>
              </a:rPr>
              <a:t>. DE FIDEICOMISO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                 </a:t>
            </a:r>
            <a:r>
              <a:rPr lang="es-ES" dirty="0">
                <a:latin typeface="Bookman Old Style" panose="02050604050505020204" pitchFamily="18" charset="0"/>
              </a:rPr>
              <a:t>+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</a:t>
            </a:r>
            <a:r>
              <a:rPr lang="es-ES" dirty="0">
                <a:latin typeface="Bookman Old Style" panose="02050604050505020204" pitchFamily="18" charset="0"/>
              </a:rPr>
              <a:t>ACTO TRANSMISIVO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TRANSMISION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DE                 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DOMINIO      </a:t>
            </a:r>
            <a:r>
              <a:rPr lang="es-ES" dirty="0" smtClean="0">
                <a:latin typeface="Bookman Old Style" panose="02050604050505020204" pitchFamily="18" charset="0"/>
              </a:rPr>
              <a:t>          MODO</a:t>
            </a:r>
            <a:r>
              <a:rPr lang="es-ES" dirty="0">
                <a:latin typeface="Bookman Old Style" panose="02050604050505020204" pitchFamily="18" charset="0"/>
              </a:rPr>
              <a:t>: POSESION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                     Salvo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cesión de derechos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</a:t>
            </a:r>
            <a:r>
              <a:rPr lang="es-ES" dirty="0" smtClean="0">
                <a:latin typeface="Bookman Old Style" panose="02050604050505020204" pitchFamily="18" charset="0"/>
              </a:rPr>
              <a:t>              INSCRIPCION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r>
              <a:rPr lang="es-ES" dirty="0">
                <a:latin typeface="Bookman Old Style" panose="02050604050505020204" pitchFamily="18" charset="0"/>
              </a:rPr>
              <a:t>            </a:t>
            </a: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1475656" y="843558"/>
            <a:ext cx="684076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403648" y="2643758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259632" y="2787774"/>
            <a:ext cx="900100" cy="1474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85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BIENES </a:t>
            </a:r>
            <a:r>
              <a:rPr lang="es-ES" dirty="0">
                <a:latin typeface="Bookman Old Style" panose="02050604050505020204" pitchFamily="18" charset="0"/>
              </a:rPr>
              <a:t>FIDEICOMITIDOS: INTEGRARÁN UN PATRIMONIO SEPARADO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Art. 1683         </a:t>
            </a:r>
            <a:r>
              <a:rPr lang="es-ES" dirty="0" smtClean="0">
                <a:latin typeface="Bookman Old Style" panose="02050604050505020204" pitchFamily="18" charset="0"/>
              </a:rPr>
              <a:t> </a:t>
            </a:r>
            <a:r>
              <a:rPr lang="es-ES" dirty="0">
                <a:latin typeface="Bookman Old Style" panose="02050604050505020204" pitchFamily="18" charset="0"/>
              </a:rPr>
              <a:t>Efectos frente a terceros desde el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momento </a:t>
            </a:r>
            <a:r>
              <a:rPr lang="es-ES" dirty="0">
                <a:latin typeface="Bookman Old Style" panose="02050604050505020204" pitchFamily="18" charset="0"/>
              </a:rPr>
              <a:t>en que se cumplan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las </a:t>
            </a:r>
            <a:r>
              <a:rPr lang="es-ES" dirty="0">
                <a:latin typeface="Bookman Old Style" panose="02050604050505020204" pitchFamily="18" charset="0"/>
              </a:rPr>
              <a:t>formalidades exigibles de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acuerdo </a:t>
            </a:r>
            <a:r>
              <a:rPr lang="es-ES" dirty="0">
                <a:latin typeface="Bookman Old Style" panose="02050604050505020204" pitchFamily="18" charset="0"/>
              </a:rPr>
              <a:t>a </a:t>
            </a:r>
            <a:r>
              <a:rPr lang="es-ES" dirty="0" smtClean="0">
                <a:latin typeface="Bookman Old Style" panose="02050604050505020204" pitchFamily="18" charset="0"/>
              </a:rPr>
              <a:t>la </a:t>
            </a:r>
            <a:r>
              <a:rPr lang="es-ES" dirty="0">
                <a:latin typeface="Bookman Old Style" panose="02050604050505020204" pitchFamily="18" charset="0"/>
              </a:rPr>
              <a:t>naturaleza de los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bienes</a:t>
            </a:r>
            <a:r>
              <a:rPr lang="es-ES" dirty="0">
                <a:latin typeface="Bookman Old Style" panose="02050604050505020204" pitchFamily="18" charset="0"/>
              </a:rPr>
              <a:t>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  <a:endParaRPr lang="es-AR" dirty="0"/>
          </a:p>
          <a:p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907704" y="2427734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07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es-ES" dirty="0" smtClean="0"/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endParaRPr lang="es-ES" dirty="0" smtClean="0"/>
          </a:p>
          <a:p>
            <a:pPr marL="0" lvl="0" indent="0">
              <a:buNone/>
            </a:pPr>
            <a:endParaRPr lang="es-ES" sz="6400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sz="6400" dirty="0" smtClean="0">
                <a:latin typeface="Bookman Old Style" panose="02050604050505020204" pitchFamily="18" charset="0"/>
              </a:rPr>
              <a:t>1. PRESERVA </a:t>
            </a:r>
            <a:r>
              <a:rPr lang="es-ES" sz="6400" dirty="0">
                <a:latin typeface="Bookman Old Style" panose="02050604050505020204" pitchFamily="18" charset="0"/>
              </a:rPr>
              <a:t>LOS BIENES DE LOS RIESGOS EXTERNOS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r>
              <a:rPr lang="es-AR" sz="6400" dirty="0">
                <a:latin typeface="Bookman Old Style" panose="02050604050505020204" pitchFamily="18" charset="0"/>
              </a:rPr>
              <a:t/>
            </a:r>
            <a:br>
              <a:rPr lang="es-AR" sz="6400" dirty="0">
                <a:latin typeface="Bookman Old Style" panose="02050604050505020204" pitchFamily="18" charset="0"/>
              </a:rPr>
            </a:br>
            <a:r>
              <a:rPr lang="es-ES" sz="6400" dirty="0">
                <a:latin typeface="Bookman Old Style" panose="02050604050505020204" pitchFamily="18" charset="0"/>
              </a:rPr>
              <a:t>                  NO FRAUDE   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sz="6400" dirty="0" smtClean="0">
                <a:latin typeface="Bookman Old Style" panose="02050604050505020204" pitchFamily="18" charset="0"/>
              </a:rPr>
              <a:t>2. PUEDE </a:t>
            </a:r>
            <a:r>
              <a:rPr lang="es-ES" sz="6400" dirty="0">
                <a:latin typeface="Bookman Old Style" panose="02050604050505020204" pitchFamily="18" charset="0"/>
              </a:rPr>
              <a:t>ASEGURAR EL MANEJO POR ALGUIEN IDONEO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MODO DE AUTOPROTECCION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          MANEJO DE LOS BIENES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         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          ASEGURAR RENTAS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          EVITAR DECLARACIONES DE INSANIA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r>
              <a:rPr lang="es-ES" sz="6400" dirty="0" smtClean="0">
                <a:latin typeface="Bookman Old Style" panose="02050604050505020204" pitchFamily="18" charset="0"/>
              </a:rPr>
              <a:t>         </a:t>
            </a:r>
            <a:r>
              <a:rPr lang="es-ES" sz="6400" dirty="0">
                <a:latin typeface="Bookman Old Style" panose="02050604050505020204" pitchFamily="18" charset="0"/>
              </a:rPr>
              <a:t>SI HUBIERA INSANIA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 </a:t>
            </a:r>
            <a:r>
              <a:rPr lang="es-ES" sz="6400" dirty="0" smtClean="0">
                <a:latin typeface="Bookman Old Style" panose="02050604050505020204" pitchFamily="18" charset="0"/>
              </a:rPr>
              <a:t>                                             </a:t>
            </a:r>
            <a:r>
              <a:rPr lang="es-ES" sz="6400" dirty="0">
                <a:latin typeface="Bookman Old Style" panose="02050604050505020204" pitchFamily="18" charset="0"/>
              </a:rPr>
              <a:t>EL CURADOR DEBERA COBRAR LOS 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6400" dirty="0">
                <a:latin typeface="Bookman Old Style" panose="02050604050505020204" pitchFamily="18" charset="0"/>
              </a:rPr>
              <a:t>                  </a:t>
            </a:r>
            <a:r>
              <a:rPr lang="es-ES" sz="6400" dirty="0" smtClean="0">
                <a:latin typeface="Bookman Old Style" panose="02050604050505020204" pitchFamily="18" charset="0"/>
              </a:rPr>
              <a:t>                            BENEFICIOS</a:t>
            </a:r>
            <a:endParaRPr lang="es-AR" sz="6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899592" y="915566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547664" y="2571750"/>
            <a:ext cx="28803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555776" y="4515966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65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u="sng" dirty="0" smtClean="0">
                <a:latin typeface="Bookman Old Style" panose="02050604050505020204" pitchFamily="18" charset="0"/>
              </a:rPr>
              <a:t>FALLECIDO </a:t>
            </a:r>
            <a:r>
              <a:rPr lang="es-ES" u="sng" dirty="0">
                <a:latin typeface="Bookman Old Style" panose="02050604050505020204" pitchFamily="18" charset="0"/>
              </a:rPr>
              <a:t>EL FIDUCIANTE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</a:t>
            </a:r>
            <a:r>
              <a:rPr lang="es-ES" dirty="0">
                <a:latin typeface="Bookman Old Style" panose="02050604050505020204" pitchFamily="18" charset="0"/>
              </a:rPr>
              <a:t>ESOS BIENES NO ESTABAN EN SU </a:t>
            </a:r>
            <a:r>
              <a:rPr lang="es-ES" dirty="0" smtClean="0">
                <a:latin typeface="Bookman Old Style" panose="02050604050505020204" pitchFamily="18" charset="0"/>
              </a:rPr>
              <a:t>      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PATRIMONIO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</a:t>
            </a:r>
            <a:r>
              <a:rPr lang="es-ES" dirty="0">
                <a:latin typeface="Bookman Old Style" panose="02050604050505020204" pitchFamily="18" charset="0"/>
              </a:rPr>
              <a:t>NO REQUIEREN SUCESION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         COMO SI LOS HUBIERA DONADO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OBSERVABILIDAD </a:t>
            </a:r>
            <a:r>
              <a:rPr lang="es-ES" dirty="0">
                <a:latin typeface="Bookman Old Style" panose="02050604050505020204" pitchFamily="18" charset="0"/>
              </a:rPr>
              <a:t>DE LOS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TITULOS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PLAZO</a:t>
            </a:r>
            <a:r>
              <a:rPr lang="es-ES" dirty="0">
                <a:latin typeface="Bookman Old Style" panose="02050604050505020204" pitchFamily="18" charset="0"/>
              </a:rPr>
              <a:t>: 5 AÑOS (2560)</a:t>
            </a: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267744" y="1885173"/>
            <a:ext cx="347565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3563888" y="264375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563888" y="329183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139952" y="4406550"/>
            <a:ext cx="50277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8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3400" dirty="0" smtClean="0">
                <a:latin typeface="Bookman Old Style" panose="02050604050505020204" pitchFamily="18" charset="0"/>
              </a:rPr>
              <a:t>REGLA </a:t>
            </a:r>
            <a:r>
              <a:rPr lang="es-ES" sz="3400" dirty="0">
                <a:latin typeface="Bookman Old Style" panose="02050604050505020204" pitchFamily="18" charset="0"/>
              </a:rPr>
              <a:t>DEL 2.447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 smtClean="0">
                <a:latin typeface="Bookman Old Style" panose="02050604050505020204" pitchFamily="18" charset="0"/>
              </a:rPr>
              <a:t>                </a:t>
            </a:r>
            <a:r>
              <a:rPr lang="es-ES" sz="3400" b="1" dirty="0">
                <a:latin typeface="Bookman Old Style" panose="02050604050505020204" pitchFamily="18" charset="0"/>
              </a:rPr>
              <a:t>NO SE PUEDEN IMPONER LIMITACIONES A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b="1" dirty="0" smtClean="0">
                <a:latin typeface="Bookman Old Style" panose="02050604050505020204" pitchFamily="18" charset="0"/>
              </a:rPr>
              <a:t>               LA </a:t>
            </a:r>
            <a:r>
              <a:rPr lang="es-ES" sz="3400" b="1" dirty="0">
                <a:latin typeface="Bookman Old Style" panose="02050604050505020204" pitchFamily="18" charset="0"/>
              </a:rPr>
              <a:t>LEGÍTIMA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LIMITACION AL 2.447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sz="3400" dirty="0">
                <a:latin typeface="Bookman Old Style" panose="02050604050505020204" pitchFamily="18" charset="0"/>
              </a:rPr>
              <a:t/>
            </a:r>
            <a:br>
              <a:rPr lang="es-AR" sz="3400" dirty="0">
                <a:latin typeface="Bookman Old Style" panose="02050604050505020204" pitchFamily="18" charset="0"/>
              </a:rPr>
            </a:br>
            <a:r>
              <a:rPr lang="es-ES" sz="3400" dirty="0">
                <a:latin typeface="Bookman Old Style" panose="02050604050505020204" pitchFamily="18" charset="0"/>
              </a:rPr>
              <a:t>            Art. 2.330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sz="3400" dirty="0">
                <a:latin typeface="Bookman Old Style" panose="02050604050505020204" pitchFamily="18" charset="0"/>
              </a:rPr>
              <a:t/>
            </a:r>
            <a:br>
              <a:rPr lang="es-AR" sz="3400" dirty="0">
                <a:latin typeface="Bookman Old Style" panose="02050604050505020204" pitchFamily="18" charset="0"/>
              </a:rPr>
            </a:br>
            <a:r>
              <a:rPr lang="es-ES" sz="3400" dirty="0">
                <a:latin typeface="Bookman Old Style" panose="02050604050505020204" pitchFamily="18" charset="0"/>
              </a:rPr>
              <a:t>            </a:t>
            </a:r>
            <a:r>
              <a:rPr lang="es-ES" sz="3400" dirty="0" smtClean="0">
                <a:latin typeface="Bookman Old Style" panose="02050604050505020204" pitchFamily="18" charset="0"/>
              </a:rPr>
              <a:t>  </a:t>
            </a:r>
            <a:r>
              <a:rPr lang="es-ES" sz="3400" dirty="0">
                <a:latin typeface="Bookman Old Style" panose="02050604050505020204" pitchFamily="18" charset="0"/>
              </a:rPr>
              <a:t>INDIVISION AUN A LOS LEGITIMARIOS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 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sz="3400" dirty="0">
                <a:latin typeface="Bookman Old Style" panose="02050604050505020204" pitchFamily="18" charset="0"/>
              </a:rPr>
              <a:t/>
            </a:r>
            <a:br>
              <a:rPr lang="es-AR" sz="3400" dirty="0">
                <a:latin typeface="Bookman Old Style" panose="02050604050505020204" pitchFamily="18" charset="0"/>
              </a:rPr>
            </a:br>
            <a:r>
              <a:rPr lang="es-ES" sz="3400" dirty="0">
                <a:latin typeface="Bookman Old Style" panose="02050604050505020204" pitchFamily="18" charset="0"/>
              </a:rPr>
              <a:t>        </a:t>
            </a:r>
            <a:r>
              <a:rPr lang="es-ES" sz="3400" dirty="0" smtClean="0">
                <a:latin typeface="Bookman Old Style" panose="02050604050505020204" pitchFamily="18" charset="0"/>
              </a:rPr>
              <a:t>                         10 </a:t>
            </a:r>
            <a:r>
              <a:rPr lang="es-ES" sz="3400" dirty="0">
                <a:latin typeface="Bookman Old Style" panose="02050604050505020204" pitchFamily="18" charset="0"/>
              </a:rPr>
              <a:t>AÑOS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400" dirty="0">
                <a:latin typeface="Bookman Old Style" panose="02050604050505020204" pitchFamily="18" charset="0"/>
              </a:rPr>
              <a:t>        </a:t>
            </a:r>
            <a:r>
              <a:rPr lang="es-ES" sz="3400" dirty="0" smtClean="0">
                <a:latin typeface="Bookman Old Style" panose="02050604050505020204" pitchFamily="18" charset="0"/>
              </a:rPr>
              <a:t>                          SI </a:t>
            </a:r>
            <a:r>
              <a:rPr lang="es-ES" sz="3400" dirty="0">
                <a:latin typeface="Bookman Old Style" panose="02050604050505020204" pitchFamily="18" charset="0"/>
              </a:rPr>
              <a:t>HAY MENORES HASTA LA MAYORIA DE EDAD</a:t>
            </a:r>
            <a:endParaRPr lang="es-AR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3400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3568" y="987574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259632" y="221171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259632" y="293179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2051720" y="3867894"/>
            <a:ext cx="21602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56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 smtClean="0">
                <a:latin typeface="Bookman Old Style" panose="02050604050505020204" pitchFamily="18" charset="0"/>
              </a:rPr>
              <a:t>EL FIDEICOMISO COMO MEDIO DE PLANIFICACIÓN PATRIMONIAL.</a:t>
            </a:r>
          </a:p>
          <a:p>
            <a:pPr marL="0" indent="0" algn="ctr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s-AR" dirty="0" smtClean="0">
                <a:latin typeface="Bookman Old Style" panose="02050604050505020204" pitchFamily="18" charset="0"/>
              </a:rPr>
              <a:t>FIDEICOMISO DE GARANTÍA.</a:t>
            </a:r>
          </a:p>
          <a:p>
            <a:pPr marL="0" indent="0" algn="ctr">
              <a:buNone/>
            </a:pPr>
            <a:r>
              <a:rPr lang="es-AR" dirty="0">
                <a:latin typeface="Bookman Old Style" panose="02050604050505020204" pitchFamily="18" charset="0"/>
              </a:rPr>
              <a:t> </a:t>
            </a:r>
            <a:r>
              <a:rPr lang="es-AR" dirty="0" smtClean="0">
                <a:latin typeface="Bookman Old Style" panose="02050604050505020204" pitchFamily="18" charset="0"/>
              </a:rPr>
              <a:t>                         </a:t>
            </a:r>
          </a:p>
          <a:p>
            <a:pPr marL="0" indent="0" algn="ctr">
              <a:buNone/>
            </a:pPr>
            <a:r>
              <a:rPr lang="es-AR" dirty="0">
                <a:latin typeface="Bookman Old Style" panose="02050604050505020204" pitchFamily="18" charset="0"/>
              </a:rPr>
              <a:t> </a:t>
            </a:r>
            <a:r>
              <a:rPr lang="es-AR" dirty="0" smtClean="0">
                <a:latin typeface="Bookman Old Style" panose="02050604050505020204" pitchFamily="18" charset="0"/>
              </a:rPr>
              <a:t>                             Carlos M. D’Alessio</a:t>
            </a:r>
            <a:endParaRPr lang="es-A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Art</a:t>
            </a:r>
            <a:r>
              <a:rPr lang="es-ES" dirty="0">
                <a:latin typeface="Bookman Old Style" panose="02050604050505020204" pitchFamily="18" charset="0"/>
              </a:rPr>
              <a:t>. 1699: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</a:t>
            </a:r>
            <a:r>
              <a:rPr lang="es-ES" dirty="0">
                <a:latin typeface="Bookman Old Style" panose="02050604050505020204" pitchFamily="18" charset="0"/>
              </a:rPr>
              <a:t>PUEDE CONSTITUIRSE TAMBIÉN </a:t>
            </a:r>
            <a:r>
              <a:rPr lang="es-ES" dirty="0" smtClean="0">
                <a:latin typeface="Bookman Old Style" panose="02050604050505020204" pitchFamily="18" charset="0"/>
              </a:rPr>
              <a:t>POR</a:t>
            </a: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TESTAMENTO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REGLAS DEL CONTRACTUAL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CUALQUIERA DE LAS FORMAS TESTAMENTARIAS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2355726"/>
            <a:ext cx="93610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48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SE </a:t>
            </a:r>
            <a:r>
              <a:rPr lang="es-ES" dirty="0">
                <a:latin typeface="Bookman Old Style" panose="02050604050505020204" pitchFamily="18" charset="0"/>
              </a:rPr>
              <a:t>INCLUYEN EN EL TESTAMENTO LAS CLAUSULAS QUE PERMITAN CONSTITUIR EL FIDEICOMISO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- INDIVIDUALIZACION DE LOS BIENES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HOY </a:t>
            </a:r>
            <a:r>
              <a:rPr lang="es-ES" dirty="0">
                <a:latin typeface="Bookman Old Style" panose="02050604050505020204" pitchFamily="18" charset="0"/>
              </a:rPr>
              <a:t>PODRÍA SER UNA UNIVERSALIDAD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- PLAZO </a:t>
            </a:r>
            <a:r>
              <a:rPr lang="es-ES" dirty="0">
                <a:latin typeface="Bookman Old Style" panose="02050604050505020204" pitchFamily="18" charset="0"/>
              </a:rPr>
              <a:t>O CONDICION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- DESIGNACION </a:t>
            </a:r>
            <a:r>
              <a:rPr lang="es-ES" dirty="0">
                <a:latin typeface="Bookman Old Style" panose="02050604050505020204" pitchFamily="18" charset="0"/>
              </a:rPr>
              <a:t>DE FIDUCIARIO Y FIDUCIARIO </a:t>
            </a:r>
            <a:r>
              <a:rPr lang="es-ES" dirty="0" smtClean="0">
                <a:latin typeface="Bookman Old Style" panose="02050604050505020204" pitchFamily="18" charset="0"/>
              </a:rPr>
              <a:t>SUSTITUTO</a:t>
            </a:r>
          </a:p>
          <a:p>
            <a:pPr marL="0" lvl="0" indent="0">
              <a:buNone/>
            </a:pPr>
            <a:endParaRPr lang="es-ES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- DERECHOS </a:t>
            </a:r>
            <a:r>
              <a:rPr lang="es-ES" dirty="0">
                <a:latin typeface="Bookman Old Style" panose="02050604050505020204" pitchFamily="18" charset="0"/>
              </a:rPr>
              <a:t>Y OBLIGACIONES DEL FIDUCIARIO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- DESTINO </a:t>
            </a:r>
            <a:r>
              <a:rPr lang="es-ES" dirty="0">
                <a:latin typeface="Bookman Old Style" panose="02050604050505020204" pitchFamily="18" charset="0"/>
              </a:rPr>
              <a:t>FINAL DE LOS BIENES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- NO </a:t>
            </a:r>
            <a:r>
              <a:rPr lang="es-ES" dirty="0">
                <a:latin typeface="Bookman Old Style" panose="02050604050505020204" pitchFamily="18" charset="0"/>
              </a:rPr>
              <a:t>OMITIR: FINES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FACULTADES DEL FIDUCIARIO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715735" y="4299942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60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r>
              <a:rPr lang="es-ES" u="sng" dirty="0" smtClean="0">
                <a:latin typeface="Bookman Old Style" panose="02050604050505020204" pitchFamily="18" charset="0"/>
              </a:rPr>
              <a:t>Fideicomiso </a:t>
            </a:r>
            <a:r>
              <a:rPr lang="es-ES" u="sng" dirty="0">
                <a:latin typeface="Bookman Old Style" panose="02050604050505020204" pitchFamily="18" charset="0"/>
              </a:rPr>
              <a:t>de Garantía</a:t>
            </a:r>
            <a:r>
              <a:rPr lang="es-ES" dirty="0">
                <a:latin typeface="Bookman Old Style" panose="02050604050505020204" pitchFamily="18" charset="0"/>
              </a:rPr>
              <a:t>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Bookman Old Style" panose="02050604050505020204" pitchFamily="18" charset="0"/>
              </a:rPr>
              <a:t>	</a:t>
            </a:r>
            <a:r>
              <a:rPr lang="es-ES" b="1" dirty="0" smtClean="0">
                <a:latin typeface="Bookman Old Style" panose="02050604050505020204" pitchFamily="18" charset="0"/>
              </a:rPr>
              <a:t>               Garantía </a:t>
            </a:r>
            <a:r>
              <a:rPr lang="es-ES" b="1" dirty="0" err="1">
                <a:latin typeface="Bookman Old Style" panose="02050604050505020204" pitchFamily="18" charset="0"/>
              </a:rPr>
              <a:t>autoliquidable</a:t>
            </a:r>
            <a:r>
              <a:rPr lang="es-ES" b="1" dirty="0">
                <a:latin typeface="Bookman Old Style" panose="02050604050505020204" pitchFamily="18" charset="0"/>
              </a:rPr>
              <a:t>, por naturaleza </a:t>
            </a:r>
            <a:endParaRPr lang="es-AR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Bookman Old Style" panose="02050604050505020204" pitchFamily="18" charset="0"/>
              </a:rPr>
              <a:t>                         </a:t>
            </a:r>
            <a:r>
              <a:rPr lang="es-ES" b="1" dirty="0" smtClean="0">
                <a:latin typeface="Bookman Old Style" panose="02050604050505020204" pitchFamily="18" charset="0"/>
              </a:rPr>
              <a:t> </a:t>
            </a:r>
            <a:r>
              <a:rPr lang="es-ES" b="1" dirty="0">
                <a:latin typeface="Bookman Old Style" panose="02050604050505020204" pitchFamily="18" charset="0"/>
              </a:rPr>
              <a:t>más económica</a:t>
            </a:r>
            <a:endParaRPr lang="es-AR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</a:t>
            </a:r>
            <a:r>
              <a:rPr lang="es-ES" dirty="0" smtClean="0">
                <a:latin typeface="Bookman Old Style" panose="02050604050505020204" pitchFamily="18" charset="0"/>
              </a:rPr>
              <a:t>                 Obvia </a:t>
            </a:r>
            <a:r>
              <a:rPr lang="es-ES" dirty="0">
                <a:latin typeface="Bookman Old Style" panose="02050604050505020204" pitchFamily="18" charset="0"/>
              </a:rPr>
              <a:t>costos y demoras del proceso de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Ejecución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Ventajas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para </a:t>
            </a:r>
            <a:r>
              <a:rPr lang="es-ES" dirty="0">
                <a:latin typeface="Bookman Old Style" panose="02050604050505020204" pitchFamily="18" charset="0"/>
              </a:rPr>
              <a:t>	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el acreedor	</a:t>
            </a:r>
            <a:r>
              <a:rPr lang="es-ES" dirty="0" smtClean="0">
                <a:latin typeface="Bookman Old Style" panose="02050604050505020204" pitchFamily="18" charset="0"/>
              </a:rPr>
              <a:t>      Permite </a:t>
            </a:r>
            <a:r>
              <a:rPr lang="es-ES" dirty="0">
                <a:latin typeface="Bookman Old Style" panose="02050604050505020204" pitchFamily="18" charset="0"/>
              </a:rPr>
              <a:t>la realización de las garantías a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valores </a:t>
            </a:r>
            <a:r>
              <a:rPr lang="es-ES" dirty="0">
                <a:latin typeface="Bookman Old Style" panose="02050604050505020204" pitchFamily="18" charset="0"/>
              </a:rPr>
              <a:t>de mercado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</a:t>
            </a:r>
            <a:r>
              <a:rPr lang="es-ES" dirty="0" smtClean="0">
                <a:latin typeface="Bookman Old Style" panose="02050604050505020204" pitchFamily="18" charset="0"/>
              </a:rPr>
              <a:t>                 Elimina </a:t>
            </a:r>
            <a:r>
              <a:rPr lang="es-ES" dirty="0">
                <a:latin typeface="Bookman Old Style" panose="02050604050505020204" pitchFamily="18" charset="0"/>
              </a:rPr>
              <a:t>el aforo           facilita el crédito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427984" y="4443958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Abrir llave"/>
          <p:cNvSpPr/>
          <p:nvPr/>
        </p:nvSpPr>
        <p:spPr>
          <a:xfrm>
            <a:off x="1763688" y="1275606"/>
            <a:ext cx="144016" cy="31683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186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Efectos </a:t>
            </a:r>
            <a:r>
              <a:rPr lang="es-ES" dirty="0">
                <a:latin typeface="Bookman Old Style" panose="02050604050505020204" pitchFamily="18" charset="0"/>
              </a:rPr>
              <a:t>frente a la quiebra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</a:t>
            </a:r>
            <a:r>
              <a:rPr lang="es-ES" dirty="0">
                <a:latin typeface="Bookman Old Style" panose="02050604050505020204" pitchFamily="18" charset="0"/>
              </a:rPr>
              <a:t>El bien no entra en el concurso.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</a:t>
            </a:r>
            <a:r>
              <a:rPr lang="es-ES" dirty="0">
                <a:latin typeface="Bookman Old Style" panose="02050604050505020204" pitchFamily="18" charset="0"/>
              </a:rPr>
              <a:t>El crédito debe verificarse. Si no se </a:t>
            </a:r>
            <a:r>
              <a:rPr lang="es-ES" dirty="0" smtClean="0">
                <a:latin typeface="Bookman Old Style" panose="02050604050505020204" pitchFamily="18" charset="0"/>
              </a:rPr>
              <a:t>verifica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</a:t>
            </a:r>
            <a:r>
              <a:rPr lang="es-ES" dirty="0">
                <a:latin typeface="Bookman Old Style" panose="02050604050505020204" pitchFamily="18" charset="0"/>
              </a:rPr>
              <a:t>cae el </a:t>
            </a:r>
            <a:r>
              <a:rPr lang="es-ES" dirty="0" smtClean="0">
                <a:latin typeface="Bookman Old Style" panose="02050604050505020204" pitchFamily="18" charset="0"/>
              </a:rPr>
              <a:t>fideicomiso</a:t>
            </a:r>
            <a:r>
              <a:rPr lang="es-ES" dirty="0">
                <a:latin typeface="Bookman Old Style" panose="02050604050505020204" pitchFamily="18" charset="0"/>
              </a:rPr>
              <a:t>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Si </a:t>
            </a:r>
            <a:r>
              <a:rPr lang="es-ES" dirty="0">
                <a:latin typeface="Bookman Old Style" panose="02050604050505020204" pitchFamily="18" charset="0"/>
              </a:rPr>
              <a:t>queda un saldo sobrante: va a la quiebra.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</a:t>
            </a:r>
            <a:r>
              <a:rPr lang="es-ES" dirty="0">
                <a:latin typeface="Bookman Old Style" panose="02050604050505020204" pitchFamily="18" charset="0"/>
              </a:rPr>
              <a:t>Si queda un saldo insoluto se ejecuta en </a:t>
            </a:r>
            <a:r>
              <a:rPr lang="es-ES" dirty="0" smtClean="0">
                <a:latin typeface="Bookman Old Style" panose="02050604050505020204" pitchFamily="18" charset="0"/>
              </a:rPr>
              <a:t>la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</a:t>
            </a:r>
            <a:r>
              <a:rPr lang="es-ES" dirty="0">
                <a:latin typeface="Bookman Old Style" panose="02050604050505020204" pitchFamily="18" charset="0"/>
              </a:rPr>
              <a:t>quiebra.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2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mtClean="0">
                <a:latin typeface="Bookman Old Style" panose="02050604050505020204" pitchFamily="18" charset="0"/>
              </a:rPr>
              <a:t>Prever:</a:t>
            </a: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ES" dirty="0" smtClean="0">
                <a:latin typeface="Bookman Old Style" panose="02050604050505020204" pitchFamily="18" charset="0"/>
              </a:rPr>
              <a:t>Transmiten </a:t>
            </a:r>
            <a:r>
              <a:rPr lang="es-ES" dirty="0">
                <a:latin typeface="Bookman Old Style" panose="02050604050505020204" pitchFamily="18" charset="0"/>
              </a:rPr>
              <a:t>dominio pleno de las acciones o nuda propiedad.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En </a:t>
            </a:r>
            <a:r>
              <a:rPr lang="es-ES" dirty="0">
                <a:latin typeface="Bookman Old Style" panose="02050604050505020204" pitchFamily="18" charset="0"/>
              </a:rPr>
              <a:t>ese caso quién ejerce los derechos políticos. </a:t>
            </a:r>
            <a:r>
              <a:rPr lang="es-ES" i="1" dirty="0">
                <a:latin typeface="Bookman Old Style" panose="02050604050505020204" pitchFamily="18" charset="0"/>
              </a:rPr>
              <a:t>(art. 218 LS: </a:t>
            </a:r>
            <a:endParaRPr lang="es-ES" i="1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i="1" dirty="0">
                <a:latin typeface="Bookman Old Style" panose="02050604050505020204" pitchFamily="18" charset="0"/>
              </a:rPr>
              <a:t> </a:t>
            </a:r>
            <a:r>
              <a:rPr lang="es-ES" i="1" dirty="0" smtClean="0">
                <a:latin typeface="Bookman Old Style" panose="02050604050505020204" pitchFamily="18" charset="0"/>
              </a:rPr>
              <a:t>Nudo </a:t>
            </a:r>
            <a:r>
              <a:rPr lang="es-ES" i="1" dirty="0">
                <a:latin typeface="Bookman Old Style" panose="02050604050505020204" pitchFamily="18" charset="0"/>
              </a:rPr>
              <a:t>propietario salvo pacto en contrario).</a:t>
            </a:r>
            <a:r>
              <a:rPr lang="es-ES" dirty="0">
                <a:latin typeface="Bookman Old Style" panose="02050604050505020204" pitchFamily="18" charset="0"/>
              </a:rPr>
              <a:t> Si el fiduciario va a </a:t>
            </a:r>
            <a:r>
              <a:rPr lang="es-ES" dirty="0" smtClean="0">
                <a:latin typeface="Bookman Old Style" panose="02050604050505020204" pitchFamily="18" charset="0"/>
              </a:rPr>
              <a:t> </a:t>
            </a:r>
          </a:p>
          <a:p>
            <a:pPr marL="0" lv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votar </a:t>
            </a:r>
            <a:r>
              <a:rPr lang="es-ES" dirty="0">
                <a:latin typeface="Bookman Old Style" panose="02050604050505020204" pitchFamily="18" charset="0"/>
              </a:rPr>
              <a:t>hay que prever mecanismos para indicarle el voto: </a:t>
            </a:r>
            <a:r>
              <a:rPr lang="es-ES" dirty="0" smtClean="0">
                <a:latin typeface="Bookman Old Style" panose="02050604050505020204" pitchFamily="18" charset="0"/>
              </a:rPr>
              <a:t>Comité</a:t>
            </a:r>
          </a:p>
          <a:p>
            <a:pPr marL="0" lv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de </a:t>
            </a:r>
            <a:r>
              <a:rPr lang="es-ES" dirty="0">
                <a:latin typeface="Bookman Old Style" panose="02050604050505020204" pitchFamily="18" charset="0"/>
              </a:rPr>
              <a:t>fiduciantes.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Plazo</a:t>
            </a:r>
            <a:r>
              <a:rPr lang="es-ES" dirty="0">
                <a:latin typeface="Bookman Old Style" panose="02050604050505020204" pitchFamily="18" charset="0"/>
              </a:rPr>
              <a:t>: En este caso 5 años.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Indivisión </a:t>
            </a:r>
            <a:r>
              <a:rPr lang="es-ES" dirty="0">
                <a:latin typeface="Bookman Old Style" panose="02050604050505020204" pitchFamily="18" charset="0"/>
              </a:rPr>
              <a:t>del paquete accionario.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No </a:t>
            </a:r>
            <a:r>
              <a:rPr lang="es-ES" dirty="0">
                <a:latin typeface="Bookman Old Style" panose="02050604050505020204" pitchFamily="18" charset="0"/>
              </a:rPr>
              <a:t>hay facultad de revocar. Salvo parcial hasta 2 %.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Prohibición </a:t>
            </a:r>
            <a:r>
              <a:rPr lang="es-ES" dirty="0">
                <a:latin typeface="Bookman Old Style" panose="02050604050505020204" pitchFamily="18" charset="0"/>
              </a:rPr>
              <a:t>de ceder posición contractual.</a:t>
            </a:r>
            <a:endParaRPr lang="es-AR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Comité </a:t>
            </a:r>
            <a:r>
              <a:rPr lang="es-ES" dirty="0">
                <a:latin typeface="Bookman Old Style" panose="02050604050505020204" pitchFamily="18" charset="0"/>
              </a:rPr>
              <a:t>para ciertas decisiones: Remoción del fiduciario.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9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FIDEICOMISO </a:t>
            </a:r>
            <a:r>
              <a:rPr lang="es-ES" dirty="0">
                <a:latin typeface="Bookman Old Style" panose="02050604050505020204" pitchFamily="18" charset="0"/>
              </a:rPr>
              <a:t>CONTRACTUAL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</a:t>
            </a:r>
            <a:r>
              <a:rPr lang="es-ES" dirty="0" smtClean="0">
                <a:latin typeface="Bookman Old Style" panose="02050604050505020204" pitchFamily="18" charset="0"/>
              </a:rPr>
              <a:t>      </a:t>
            </a:r>
            <a:r>
              <a:rPr lang="es-ES" dirty="0">
                <a:latin typeface="Bookman Old Style" panose="02050604050505020204" pitchFamily="18" charset="0"/>
              </a:rPr>
              <a:t>TRANSMITE BIENES POR ACTO ENTRE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</a:t>
            </a:r>
            <a:r>
              <a:rPr lang="es-ES" dirty="0" smtClean="0">
                <a:latin typeface="Bookman Old Style" panose="02050604050505020204" pitchFamily="18" charset="0"/>
              </a:rPr>
              <a:t>     VIVOS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AR" dirty="0" smtClean="0">
                <a:latin typeface="Bookman Old Style" panose="02050604050505020204" pitchFamily="18" charset="0"/>
              </a:rPr>
              <a:t>             </a:t>
            </a:r>
            <a:r>
              <a:rPr lang="es-ES" dirty="0" smtClean="0">
                <a:latin typeface="Bookman Old Style" panose="02050604050505020204" pitchFamily="18" charset="0"/>
              </a:rPr>
              <a:t>EFECTOS          DURANTE </a:t>
            </a:r>
            <a:r>
              <a:rPr lang="es-ES" dirty="0">
                <a:latin typeface="Bookman Old Style" panose="02050604050505020204" pitchFamily="18" charset="0"/>
              </a:rPr>
              <a:t>LA VIDA DEL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FIDUCIANTE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DESPUES </a:t>
            </a:r>
            <a:r>
              <a:rPr lang="es-ES" dirty="0">
                <a:latin typeface="Bookman Old Style" panose="02050604050505020204" pitchFamily="18" charset="0"/>
              </a:rPr>
              <a:t>DE SU MUERTE</a:t>
            </a: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339752" y="1203598"/>
            <a:ext cx="36004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2012932" y="2643758"/>
            <a:ext cx="36004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050886" y="3501171"/>
            <a:ext cx="5068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059832" y="3507854"/>
            <a:ext cx="50684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9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Art</a:t>
            </a:r>
            <a:r>
              <a:rPr lang="es-ES" dirty="0">
                <a:latin typeface="Bookman Old Style" panose="02050604050505020204" pitchFamily="18" charset="0"/>
              </a:rPr>
              <a:t>. 1666       </a:t>
            </a:r>
            <a:r>
              <a:rPr lang="es-ES" dirty="0" smtClean="0">
                <a:latin typeface="Bookman Old Style" panose="02050604050505020204" pitchFamily="18" charset="0"/>
              </a:rPr>
              <a:t>   Hay </a:t>
            </a:r>
            <a:r>
              <a:rPr lang="es-ES" dirty="0">
                <a:latin typeface="Bookman Old Style" panose="02050604050505020204" pitchFamily="18" charset="0"/>
              </a:rPr>
              <a:t>contrato de fideicomiso cuando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</a:t>
            </a:r>
            <a:r>
              <a:rPr lang="es-ES" dirty="0">
                <a:latin typeface="Bookman Old Style" panose="02050604050505020204" pitchFamily="18" charset="0"/>
              </a:rPr>
              <a:t>una parte, llamada fiduciante,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transmite </a:t>
            </a:r>
            <a:r>
              <a:rPr lang="es-ES" dirty="0">
                <a:latin typeface="Bookman Old Style" panose="02050604050505020204" pitchFamily="18" charset="0"/>
              </a:rPr>
              <a:t>o se compromete a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transmitir </a:t>
            </a:r>
            <a:r>
              <a:rPr lang="es-ES" dirty="0">
                <a:latin typeface="Bookman Old Style" panose="02050604050505020204" pitchFamily="18" charset="0"/>
              </a:rPr>
              <a:t>la propiedad de bienes a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otra </a:t>
            </a:r>
            <a:r>
              <a:rPr lang="es-ES" dirty="0">
                <a:latin typeface="Bookman Old Style" panose="02050604050505020204" pitchFamily="18" charset="0"/>
              </a:rPr>
              <a:t>persona denominada fiduciario,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en beneficio </a:t>
            </a:r>
            <a:r>
              <a:rPr lang="es-ES" dirty="0">
                <a:latin typeface="Bookman Old Style" panose="02050604050505020204" pitchFamily="18" charset="0"/>
              </a:rPr>
              <a:t>de otra llamada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beneficiario</a:t>
            </a:r>
            <a:r>
              <a:rPr lang="es-ES" dirty="0">
                <a:latin typeface="Bookman Old Style" panose="02050604050505020204" pitchFamily="18" charset="0"/>
              </a:rPr>
              <a:t>, </a:t>
            </a:r>
            <a:r>
              <a:rPr lang="es-ES" dirty="0" smtClean="0">
                <a:latin typeface="Bookman Old Style" panose="02050604050505020204" pitchFamily="18" charset="0"/>
              </a:rPr>
              <a:t>que </a:t>
            </a:r>
            <a:r>
              <a:rPr lang="es-ES" dirty="0">
                <a:latin typeface="Bookman Old Style" panose="02050604050505020204" pitchFamily="18" charset="0"/>
              </a:rPr>
              <a:t>se designa en </a:t>
            </a:r>
            <a:r>
              <a:rPr lang="es-ES" dirty="0" smtClean="0">
                <a:latin typeface="Bookman Old Style" panose="02050604050505020204" pitchFamily="18" charset="0"/>
              </a:rPr>
              <a:t>el 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contrato</a:t>
            </a:r>
            <a:r>
              <a:rPr lang="es-ES" dirty="0">
                <a:latin typeface="Bookman Old Style" panose="02050604050505020204" pitchFamily="18" charset="0"/>
              </a:rPr>
              <a:t>, y a </a:t>
            </a:r>
            <a:r>
              <a:rPr lang="es-ES" dirty="0" smtClean="0">
                <a:latin typeface="Bookman Old Style" panose="02050604050505020204" pitchFamily="18" charset="0"/>
              </a:rPr>
              <a:t>transmitirla </a:t>
            </a:r>
            <a:r>
              <a:rPr lang="es-ES" dirty="0">
                <a:latin typeface="Bookman Old Style" panose="02050604050505020204" pitchFamily="18" charset="0"/>
              </a:rPr>
              <a:t>al </a:t>
            </a:r>
            <a:endParaRPr lang="es-E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cumplimiento </a:t>
            </a:r>
            <a:r>
              <a:rPr lang="es-ES" dirty="0">
                <a:latin typeface="Bookman Old Style" panose="02050604050505020204" pitchFamily="18" charset="0"/>
              </a:rPr>
              <a:t>de un </a:t>
            </a:r>
            <a:r>
              <a:rPr lang="es-ES" dirty="0" smtClean="0">
                <a:latin typeface="Bookman Old Style" panose="02050604050505020204" pitchFamily="18" charset="0"/>
              </a:rPr>
              <a:t>plazo</a:t>
            </a: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o condición al </a:t>
            </a:r>
            <a:r>
              <a:rPr lang="es-ES" dirty="0">
                <a:latin typeface="Bookman Old Style" panose="02050604050505020204" pitchFamily="18" charset="0"/>
              </a:rPr>
              <a:t>fideicomisario.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b="1" u="sng" dirty="0" smtClean="0"/>
          </a:p>
          <a:p>
            <a:pPr marL="0" indent="0">
              <a:buNone/>
            </a:pPr>
            <a:endParaRPr lang="es-ES" b="1" u="sng" dirty="0"/>
          </a:p>
          <a:p>
            <a:pPr marL="0" indent="0">
              <a:buNone/>
            </a:pPr>
            <a:endParaRPr lang="es-ES" b="1" u="sng" dirty="0" smtClean="0"/>
          </a:p>
          <a:p>
            <a:pPr marL="0" indent="0">
              <a:buNone/>
            </a:pPr>
            <a:endParaRPr lang="es-ES" sz="4500" b="1" u="sng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b="1" u="sng" dirty="0" smtClean="0">
                <a:latin typeface="Bookman Old Style" panose="02050604050505020204" pitchFamily="18" charset="0"/>
              </a:rPr>
              <a:t>CARACTERES </a:t>
            </a:r>
            <a:r>
              <a:rPr lang="es-ES" sz="7200" b="1" u="sng" dirty="0">
                <a:latin typeface="Bookman Old Style" panose="02050604050505020204" pitchFamily="18" charset="0"/>
              </a:rPr>
              <a:t>del CONTRATO</a:t>
            </a:r>
            <a:endParaRPr lang="es-AR" sz="72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 smtClean="0">
                <a:latin typeface="Bookman Old Style" panose="02050604050505020204" pitchFamily="18" charset="0"/>
              </a:rPr>
              <a:t>                               Bilateral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 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 		</a:t>
            </a:r>
            <a:r>
              <a:rPr lang="es-ES" sz="7200" dirty="0" smtClean="0">
                <a:latin typeface="Bookman Old Style" panose="02050604050505020204" pitchFamily="18" charset="0"/>
              </a:rPr>
              <a:t>      Gratuito </a:t>
            </a:r>
            <a:r>
              <a:rPr lang="es-ES" sz="7200" dirty="0">
                <a:latin typeface="Bookman Old Style" panose="02050604050505020204" pitchFamily="18" charset="0"/>
              </a:rPr>
              <a:t>u oneroso 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                             </a:t>
            </a:r>
            <a:r>
              <a:rPr lang="es-ES" sz="7200" dirty="0" smtClean="0">
                <a:latin typeface="Bookman Old Style" panose="02050604050505020204" pitchFamily="18" charset="0"/>
              </a:rPr>
              <a:t>             </a:t>
            </a:r>
            <a:r>
              <a:rPr lang="es-ES" sz="7200" dirty="0">
                <a:latin typeface="Bookman Old Style" panose="02050604050505020204" pitchFamily="18" charset="0"/>
              </a:rPr>
              <a:t>(se presume oneroso art. 1.677)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 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  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Formal    </a:t>
            </a:r>
            <a:r>
              <a:rPr lang="es-ES" sz="7200" dirty="0" smtClean="0">
                <a:latin typeface="Bookman Old Style" panose="02050604050505020204" pitchFamily="18" charset="0"/>
              </a:rPr>
              <a:t>                   </a:t>
            </a:r>
            <a:r>
              <a:rPr lang="es-ES" sz="7200" dirty="0">
                <a:latin typeface="Bookman Old Style" panose="02050604050505020204" pitchFamily="18" charset="0"/>
              </a:rPr>
              <a:t>Privado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(1699)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                                </a:t>
            </a:r>
            <a:r>
              <a:rPr lang="es-ES" sz="7200" dirty="0" smtClean="0">
                <a:latin typeface="Bookman Old Style" panose="02050604050505020204" pitchFamily="18" charset="0"/>
              </a:rPr>
              <a:t>  </a:t>
            </a:r>
            <a:r>
              <a:rPr lang="es-ES" sz="7200" dirty="0">
                <a:latin typeface="Bookman Old Style" panose="02050604050505020204" pitchFamily="18" charset="0"/>
              </a:rPr>
              <a:t>Escritura Pública                      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 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72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 smtClean="0">
                <a:latin typeface="Bookman Old Style" panose="02050604050505020204" pitchFamily="18" charset="0"/>
              </a:rPr>
              <a:t>Necesario </a:t>
            </a:r>
            <a:r>
              <a:rPr lang="es-ES" sz="7200" dirty="0">
                <a:latin typeface="Bookman Old Style" panose="02050604050505020204" pitchFamily="18" charset="0"/>
              </a:rPr>
              <a:t>cuando </a:t>
            </a:r>
            <a:r>
              <a:rPr lang="es-ES" sz="7200" u="sng" dirty="0">
                <a:latin typeface="Bookman Old Style" panose="02050604050505020204" pitchFamily="18" charset="0"/>
              </a:rPr>
              <a:t>se refiere</a:t>
            </a:r>
            <a:r>
              <a:rPr lang="es-ES" sz="7200" dirty="0">
                <a:latin typeface="Bookman Old Style" panose="02050604050505020204" pitchFamily="18" charset="0"/>
              </a:rPr>
              <a:t> a bienes que deben transmitirse por escritura pública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7200" dirty="0">
                <a:latin typeface="Bookman Old Style" panose="02050604050505020204" pitchFamily="18" charset="0"/>
              </a:rPr>
              <a:t> 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sz="7200" dirty="0">
                <a:latin typeface="Bookman Old Style" panose="02050604050505020204" pitchFamily="18" charset="0"/>
              </a:rPr>
              <a:t/>
            </a:r>
            <a:br>
              <a:rPr lang="es-AR" sz="7200" dirty="0">
                <a:latin typeface="Bookman Old Style" panose="02050604050505020204" pitchFamily="18" charset="0"/>
              </a:rPr>
            </a:br>
            <a:r>
              <a:rPr lang="es-ES" sz="7200" dirty="0">
                <a:latin typeface="Bookman Old Style" panose="02050604050505020204" pitchFamily="18" charset="0"/>
              </a:rPr>
              <a:t>                                           1669            </a:t>
            </a:r>
            <a:endParaRPr lang="es-AR" sz="7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6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259632" y="2643758"/>
            <a:ext cx="1157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491880" y="4155926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 flipH="1">
            <a:off x="1838355" y="3435846"/>
            <a:ext cx="1653525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87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                                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Puede </a:t>
            </a:r>
            <a:r>
              <a:rPr lang="es-ES" dirty="0">
                <a:latin typeface="Bookman Old Style" panose="02050604050505020204" pitchFamily="18" charset="0"/>
              </a:rPr>
              <a:t>ser persona      </a:t>
            </a:r>
            <a:r>
              <a:rPr lang="es-ES" dirty="0" smtClean="0">
                <a:latin typeface="Bookman Old Style" panose="02050604050505020204" pitchFamily="18" charset="0"/>
              </a:rPr>
              <a:t>Humana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                   (</a:t>
            </a:r>
            <a:r>
              <a:rPr lang="es-ES" dirty="0">
                <a:latin typeface="Bookman Old Style" panose="02050604050505020204" pitchFamily="18" charset="0"/>
              </a:rPr>
              <a:t>capaz)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        (</a:t>
            </a:r>
            <a:r>
              <a:rPr lang="es-ES" dirty="0">
                <a:latin typeface="Bookman Old Style" panose="02050604050505020204" pitchFamily="18" charset="0"/>
              </a:rPr>
              <a:t>1673)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                                    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			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Jurídica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Si se ofreciera al público               inscripción Organismo                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                                     </a:t>
            </a:r>
            <a:r>
              <a:rPr lang="es-ES" dirty="0" smtClean="0">
                <a:latin typeface="Bookman Old Style" panose="02050604050505020204" pitchFamily="18" charset="0"/>
              </a:rPr>
              <a:t> de </a:t>
            </a:r>
            <a:r>
              <a:rPr lang="es-ES" dirty="0">
                <a:latin typeface="Bookman Old Style" panose="02050604050505020204" pitchFamily="18" charset="0"/>
              </a:rPr>
              <a:t>control de los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              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                  Mercados </a:t>
            </a:r>
            <a:r>
              <a:rPr lang="es-ES" dirty="0">
                <a:latin typeface="Bookman Old Style" panose="02050604050505020204" pitchFamily="18" charset="0"/>
              </a:rPr>
              <a:t>de valores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r>
              <a:rPr lang="es-ES" dirty="0" smtClean="0">
                <a:latin typeface="Bookman Old Style" panose="02050604050505020204" pitchFamily="18" charset="0"/>
              </a:rPr>
              <a:t>         </a:t>
            </a:r>
            <a:r>
              <a:rPr lang="es-ES" dirty="0">
                <a:latin typeface="Bookman Old Style" panose="02050604050505020204" pitchFamily="18" charset="0"/>
              </a:rPr>
              <a:t>(1673)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509807"/>
            <a:ext cx="2267744" cy="7657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FIDUCIARIO</a:t>
            </a:r>
            <a:endParaRPr lang="es-AR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267744" y="89270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5364088" y="89270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364088" y="892706"/>
            <a:ext cx="360040" cy="1102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635896" y="3507854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1403648" y="372387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8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sz="51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 smtClean="0">
                <a:latin typeface="Bookman Old Style" panose="02050604050505020204" pitchFamily="18" charset="0"/>
              </a:rPr>
              <a:t>FACULTADES </a:t>
            </a:r>
            <a:r>
              <a:rPr lang="es-ES" sz="5100" dirty="0">
                <a:latin typeface="Bookman Old Style" panose="02050604050505020204" pitchFamily="18" charset="0"/>
              </a:rPr>
              <a:t>del FIDUCIARIO: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 smtClean="0">
                <a:latin typeface="Bookman Old Style" panose="02050604050505020204" pitchFamily="18" charset="0"/>
              </a:rPr>
              <a:t>         </a:t>
            </a:r>
            <a:r>
              <a:rPr lang="es-ES" sz="5100" dirty="0">
                <a:latin typeface="Bookman Old Style" panose="02050604050505020204" pitchFamily="18" charset="0"/>
              </a:rPr>
              <a:t>Actos de administración            no hay duda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 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 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 smtClean="0">
                <a:latin typeface="Bookman Old Style" panose="02050604050505020204" pitchFamily="18" charset="0"/>
              </a:rPr>
              <a:t>    Actos </a:t>
            </a:r>
            <a:r>
              <a:rPr lang="es-ES" sz="5100" dirty="0">
                <a:latin typeface="Bookman Old Style" panose="02050604050505020204" pitchFamily="18" charset="0"/>
              </a:rPr>
              <a:t>de disposición (1688)             disponer o gravar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 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                          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                      Según el contenido del C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	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	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   La infracción a las normas del contrato genera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5100" dirty="0">
                <a:latin typeface="Bookman Old Style" panose="02050604050505020204" pitchFamily="18" charset="0"/>
              </a:rPr>
              <a:t>   responsabilidad del fiduciario y no la nulidad del acto</a:t>
            </a:r>
            <a:endParaRPr lang="es-AR" sz="5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  <a:endParaRPr lang="es-AR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AR" dirty="0"/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419872" y="1419622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419872" y="2427734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835696" y="2643758"/>
            <a:ext cx="36004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483768" y="343584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15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FACULTADES DEL FIDUCIARIO</a:t>
            </a: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Buena </a:t>
            </a:r>
            <a:r>
              <a:rPr lang="es-ES" dirty="0">
                <a:latin typeface="Bookman Old Style" panose="02050604050505020204" pitchFamily="18" charset="0"/>
              </a:rPr>
              <a:t>fe del adquirente      </a:t>
            </a:r>
            <a:r>
              <a:rPr lang="es-ES" dirty="0" smtClean="0">
                <a:latin typeface="Bookman Old Style" panose="02050604050505020204" pitchFamily="18" charset="0"/>
              </a:rPr>
              <a:t>   caso </a:t>
            </a:r>
            <a:r>
              <a:rPr lang="es-ES" dirty="0">
                <a:latin typeface="Bookman Old Style" panose="02050604050505020204" pitchFamily="18" charset="0"/>
              </a:rPr>
              <a:t>de actos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celebrados </a:t>
            </a:r>
            <a:r>
              <a:rPr lang="es-ES" dirty="0">
                <a:latin typeface="Bookman Old Style" panose="02050604050505020204" pitchFamily="18" charset="0"/>
              </a:rPr>
              <a:t>por escritura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     pública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                       ESTUDIO DE TITULOS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Bookman Old Style" panose="02050604050505020204" pitchFamily="18" charset="0"/>
              </a:rPr>
              <a:t> 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AR" dirty="0">
                <a:latin typeface="Bookman Old Style" panose="02050604050505020204" pitchFamily="18" charset="0"/>
              </a:rPr>
              <a:t/>
            </a:r>
            <a:br>
              <a:rPr lang="es-AR" dirty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                                        Análisis de las condiciones </a:t>
            </a:r>
            <a:endParaRPr lang="es-A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Bookman Old Style" panose="02050604050505020204" pitchFamily="18" charset="0"/>
              </a:rPr>
              <a:t>                                         objetivas </a:t>
            </a:r>
            <a:r>
              <a:rPr lang="es-ES" dirty="0">
                <a:latin typeface="Bookman Old Style" panose="02050604050505020204" pitchFamily="18" charset="0"/>
              </a:rPr>
              <a:t>del fideicomiso</a:t>
            </a:r>
            <a:endParaRPr lang="es-AR" dirty="0">
              <a:latin typeface="Bookman Old Style" panose="02050604050505020204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5004048" y="2314287"/>
            <a:ext cx="28803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775486" y="3363838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62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r>
              <a:rPr lang="es-ES" sz="3600" u="sng" dirty="0" smtClean="0">
                <a:latin typeface="Bookman Old Style" panose="02050604050505020204" pitchFamily="18" charset="0"/>
              </a:rPr>
              <a:t>FACULTADES  </a:t>
            </a:r>
            <a:r>
              <a:rPr lang="es-ES" sz="3600" u="sng" dirty="0">
                <a:latin typeface="Bookman Old Style" panose="02050604050505020204" pitchFamily="18" charset="0"/>
              </a:rPr>
              <a:t>del FIDUCIANTE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No le está permitido interferir en la gestión del fiduciario.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-Si bien el fideicomiso es irrevocable puede reservarse en 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  el acto constitutivo la facultad contraria  (1697 inciso b) 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 smtClean="0">
                <a:latin typeface="Bookman Old Style" panose="02050604050505020204" pitchFamily="18" charset="0"/>
              </a:rPr>
              <a:t>-</a:t>
            </a:r>
            <a:r>
              <a:rPr lang="es-ES" sz="3600" dirty="0">
                <a:latin typeface="Bookman Old Style" panose="02050604050505020204" pitchFamily="18" charset="0"/>
              </a:rPr>
              <a:t>Exige rendición de cuentas (1675).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-Exige el cumplimiento.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-Pedir la remoción del fiduciario ( 1678 a) 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3600" dirty="0">
                <a:latin typeface="Bookman Old Style" panose="02050604050505020204" pitchFamily="18" charset="0"/>
              </a:rPr>
              <a:t> </a:t>
            </a:r>
            <a:endParaRPr lang="es-AR" sz="36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7273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296</Words>
  <Application>Microsoft Office PowerPoint</Application>
  <PresentationFormat>Presentación en pantalla (16:9)</PresentationFormat>
  <Paragraphs>327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Esteban Alassia</dc:creator>
  <cp:lastModifiedBy>BlueDeep 2011</cp:lastModifiedBy>
  <cp:revision>53</cp:revision>
  <dcterms:created xsi:type="dcterms:W3CDTF">2018-03-21T03:26:47Z</dcterms:created>
  <dcterms:modified xsi:type="dcterms:W3CDTF">2018-05-14T13:41:59Z</dcterms:modified>
</cp:coreProperties>
</file>